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30"/>
  </p:handoutMasterIdLst>
  <p:sldIdLst>
    <p:sldId id="261" r:id="rId2"/>
    <p:sldId id="258" r:id="rId3"/>
    <p:sldId id="263" r:id="rId4"/>
    <p:sldId id="264" r:id="rId5"/>
    <p:sldId id="267" r:id="rId6"/>
    <p:sldId id="268" r:id="rId7"/>
    <p:sldId id="270" r:id="rId8"/>
    <p:sldId id="269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31"/>
      <p:bold r:id="rId32"/>
      <p:italic r:id="rId33"/>
      <p:boldItalic r:id="rId34"/>
    </p:embeddedFont>
    <p:embeddedFont>
      <p:font typeface="Londrina Solid" panose="02000506000000020003" pitchFamily="50" charset="0"/>
      <p:regular r:id="rId35"/>
    </p:embeddedFont>
    <p:embeddedFont>
      <p:font typeface="Sassoon Infant Rg" panose="02000503030000020003" pitchFamily="50" charset="0"/>
      <p:regular r:id="rId36"/>
      <p:bold r:id="rId37"/>
    </p:embeddedFont>
    <p:embeddedFont>
      <p:font typeface="Sassoon Infant Md" panose="02000603050000020003" pitchFamily="50" charset="0"/>
      <p:regular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C97DFF"/>
    <a:srgbClr val="C2CCFF"/>
    <a:srgbClr val="ADFFF4"/>
    <a:srgbClr val="7FC1EA"/>
    <a:srgbClr val="E6226A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1686" y="108"/>
      </p:cViewPr>
      <p:guideLst>
        <p:guide orient="horz" pos="2137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font" Target="fonts/font5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13" Type="http://schemas.openxmlformats.org/officeDocument/2006/relationships/image" Target="../media/image69.jpeg"/><Relationship Id="rId18" Type="http://schemas.openxmlformats.org/officeDocument/2006/relationships/image" Target="../media/image74.jpeg"/><Relationship Id="rId3" Type="http://schemas.openxmlformats.org/officeDocument/2006/relationships/image" Target="../media/image59.png"/><Relationship Id="rId21" Type="http://schemas.openxmlformats.org/officeDocument/2006/relationships/image" Target="../media/image77.jpeg"/><Relationship Id="rId7" Type="http://schemas.openxmlformats.org/officeDocument/2006/relationships/image" Target="../media/image63.jpeg"/><Relationship Id="rId12" Type="http://schemas.openxmlformats.org/officeDocument/2006/relationships/image" Target="../media/image68.jpeg"/><Relationship Id="rId17" Type="http://schemas.openxmlformats.org/officeDocument/2006/relationships/image" Target="../media/image73.jpeg"/><Relationship Id="rId2" Type="http://schemas.openxmlformats.org/officeDocument/2006/relationships/image" Target="../media/image58.jpeg"/><Relationship Id="rId16" Type="http://schemas.openxmlformats.org/officeDocument/2006/relationships/image" Target="../media/image72.jpeg"/><Relationship Id="rId20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11" Type="http://schemas.openxmlformats.org/officeDocument/2006/relationships/image" Target="../media/image67.jpeg"/><Relationship Id="rId5" Type="http://schemas.openxmlformats.org/officeDocument/2006/relationships/image" Target="../media/image61.jpeg"/><Relationship Id="rId15" Type="http://schemas.openxmlformats.org/officeDocument/2006/relationships/image" Target="../media/image71.jpeg"/><Relationship Id="rId23" Type="http://schemas.openxmlformats.org/officeDocument/2006/relationships/image" Target="../media/image79.jpeg"/><Relationship Id="rId10" Type="http://schemas.openxmlformats.org/officeDocument/2006/relationships/image" Target="../media/image66.jpeg"/><Relationship Id="rId19" Type="http://schemas.openxmlformats.org/officeDocument/2006/relationships/image" Target="../media/image75.jpeg"/><Relationship Id="rId4" Type="http://schemas.openxmlformats.org/officeDocument/2006/relationships/image" Target="../media/image60.jpeg"/><Relationship Id="rId9" Type="http://schemas.openxmlformats.org/officeDocument/2006/relationships/image" Target="../media/image65.jpeg"/><Relationship Id="rId14" Type="http://schemas.openxmlformats.org/officeDocument/2006/relationships/image" Target="../media/image70.jpeg"/><Relationship Id="rId22" Type="http://schemas.openxmlformats.org/officeDocument/2006/relationships/image" Target="../media/image7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3" Type="http://schemas.openxmlformats.org/officeDocument/2006/relationships/image" Target="../media/image110.jpeg"/><Relationship Id="rId7" Type="http://schemas.openxmlformats.org/officeDocument/2006/relationships/image" Target="../media/image114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jpeg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png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png"/><Relationship Id="rId5" Type="http://schemas.openxmlformats.org/officeDocument/2006/relationships/image" Target="../media/image107.png"/><Relationship Id="rId4" Type="http://schemas.openxmlformats.org/officeDocument/2006/relationships/image" Target="../media/image1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6.png"/><Relationship Id="rId5" Type="http://schemas.openxmlformats.org/officeDocument/2006/relationships/image" Target="../media/image129.png"/><Relationship Id="rId4" Type="http://schemas.openxmlformats.org/officeDocument/2006/relationships/image" Target="../media/image1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5" Type="http://schemas.openxmlformats.org/officeDocument/2006/relationships/image" Target="../media/image139.png"/><Relationship Id="rId4" Type="http://schemas.openxmlformats.org/officeDocument/2006/relationships/image" Target="../media/image13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BPreplay" panose="02000503000000020004" pitchFamily="50" charset="0"/>
              </a:rPr>
              <a:t>Science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| Year 2 | Animals Including Humans | Animal Babies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Animals Including Humans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Science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idx="4294967295"/>
          </p:nvPr>
        </p:nvSpPr>
        <p:spPr>
          <a:xfrm>
            <a:off x="623842" y="728663"/>
            <a:ext cx="7886700" cy="1325562"/>
          </a:xfrm>
          <a:noFill/>
        </p:spPr>
        <p:txBody>
          <a:bodyPr lIns="0" tIns="0" rIns="0" bIns="0" anchor="ctr" anchorCtr="1">
            <a:noAutofit/>
          </a:bodyPr>
          <a:lstStyle/>
          <a:p>
            <a:r>
              <a:rPr lang="en-GB" sz="54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Londrina Solid" panose="02000506000000020003" pitchFamily="50" charset="0"/>
              </a:rPr>
              <a:t>Animal Babies</a:t>
            </a:r>
          </a:p>
        </p:txBody>
      </p:sp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213" y="4986064"/>
            <a:ext cx="886126" cy="7682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417" y="5140411"/>
            <a:ext cx="517638" cy="641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423" y="4011473"/>
            <a:ext cx="1320491" cy="152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947" y="4683737"/>
            <a:ext cx="1359439" cy="17129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3202" y="5673958"/>
            <a:ext cx="699898" cy="5385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357" y="5540236"/>
            <a:ext cx="1341945" cy="9399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526" y="5799167"/>
            <a:ext cx="684458" cy="5281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071" y="3802120"/>
            <a:ext cx="1968830" cy="2410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describe how animals change as they grow. </a:t>
            </a:r>
          </a:p>
          <a:p>
            <a:r>
              <a:rPr lang="en-GB" dirty="0"/>
              <a:t>I can match animals and their babies.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1"/>
            <a:ext cx="7886700" cy="2626023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draw an animal as a baby and an adult.  </a:t>
            </a:r>
          </a:p>
          <a:p>
            <a:r>
              <a:rPr lang="en-GB" dirty="0"/>
              <a:t>I can say how the animal will change as it grows.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 can name some animal babies.  </a:t>
            </a:r>
          </a:p>
          <a:p>
            <a:r>
              <a:rPr lang="en-GB" dirty="0"/>
              <a:t>I can say which animal some babies will grow into.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20" y="5338898"/>
            <a:ext cx="4061254" cy="10213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82727" y="5338897"/>
            <a:ext cx="4052499" cy="10213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322" y="4751300"/>
            <a:ext cx="962499" cy="1356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77476" y="4738944"/>
            <a:ext cx="1444911" cy="1381511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512763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29"/>
            <a:ext cx="6849765" cy="38520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All living things can reproduce. This is when a living thing, makes a new living thing (of the same kind).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600" dirty="0"/>
              <a:t>Plants reproduce by bearing seeds that grow into new plants. Humans and other animals reproduce by having babies.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600" dirty="0"/>
              <a:t>Some animal babies look just like their grownups but smaller. Some animal babies look very different!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600" dirty="0"/>
              <a:t>We are going to learn about some different kinds of animal babies, and how they change as they grow.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481" y="5443028"/>
            <a:ext cx="733744" cy="6361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18789" y="5507033"/>
            <a:ext cx="824569" cy="55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67756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1734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These animal babies are mammals.</a:t>
            </a:r>
          </a:p>
          <a:p>
            <a:pPr marL="0" indent="0" algn="ctr">
              <a:buNone/>
            </a:pPr>
            <a:endParaRPr lang="en-GB" sz="800" dirty="0"/>
          </a:p>
          <a:p>
            <a:pPr marL="0" indent="0" algn="ctr">
              <a:buNone/>
            </a:pPr>
            <a:r>
              <a:rPr lang="en-GB" sz="1600" dirty="0"/>
              <a:t>Do you know what these baby mammals are called?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319" y="2710327"/>
            <a:ext cx="2261309" cy="15016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479107"/>
            <a:ext cx="2269376" cy="15070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"/>
          <a:stretch/>
        </p:blipFill>
        <p:spPr>
          <a:xfrm>
            <a:off x="3437312" y="4483217"/>
            <a:ext cx="2269376" cy="15028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3"/>
          <a:stretch/>
        </p:blipFill>
        <p:spPr>
          <a:xfrm>
            <a:off x="2124537" y="2710327"/>
            <a:ext cx="2269376" cy="15062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974" y="4476890"/>
            <a:ext cx="2269376" cy="1509224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Lisa L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Wiedmeier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nicsuzor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 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3914927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le 28"/>
          <p:cNvSpPr/>
          <p:nvPr/>
        </p:nvSpPr>
        <p:spPr>
          <a:xfrm>
            <a:off x="6458309" y="3637972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484541" y="2255670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2511022" y="5012881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511022" y="3637972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537254" y="2255670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80947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430827" y="1319182"/>
            <a:ext cx="4289856" cy="7875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Baby mammals have lots of different names.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17" y="4726037"/>
            <a:ext cx="1905913" cy="12656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449" y="1965853"/>
            <a:ext cx="1912712" cy="12701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"/>
          <a:stretch/>
        </p:blipFill>
        <p:spPr>
          <a:xfrm>
            <a:off x="4685448" y="3342960"/>
            <a:ext cx="1912713" cy="12666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3"/>
          <a:stretch/>
        </p:blipFill>
        <p:spPr>
          <a:xfrm>
            <a:off x="755650" y="1966452"/>
            <a:ext cx="1912713" cy="126956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74" y="3342960"/>
            <a:ext cx="1912713" cy="1272029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Lisa L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Wiedmeier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nicsuzor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 @flickr.com) - granted under creative commons licence – attribution</a:t>
            </a:r>
          </a:p>
        </p:txBody>
      </p:sp>
      <p:sp>
        <p:nvSpPr>
          <p:cNvPr id="17" name="Content Placeholder 6"/>
          <p:cNvSpPr txBox="1">
            <a:spLocks/>
          </p:cNvSpPr>
          <p:nvPr/>
        </p:nvSpPr>
        <p:spPr>
          <a:xfrm>
            <a:off x="2668363" y="2127663"/>
            <a:ext cx="1638070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 puppy is </a:t>
            </a:r>
            <a:br>
              <a:rPr lang="en-GB" sz="1600" dirty="0"/>
            </a:br>
            <a:r>
              <a:rPr lang="en-GB" sz="1600" dirty="0"/>
              <a:t>a baby dog.</a:t>
            </a:r>
          </a:p>
        </p:txBody>
      </p:sp>
      <p:sp>
        <p:nvSpPr>
          <p:cNvPr id="19" name="Content Placeholder 6"/>
          <p:cNvSpPr txBox="1">
            <a:spLocks/>
          </p:cNvSpPr>
          <p:nvPr/>
        </p:nvSpPr>
        <p:spPr>
          <a:xfrm>
            <a:off x="2657087" y="3524949"/>
            <a:ext cx="1638070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 kitten is </a:t>
            </a:r>
            <a:br>
              <a:rPr lang="en-GB" sz="1600" dirty="0"/>
            </a:br>
            <a:r>
              <a:rPr lang="en-GB" sz="1600" dirty="0"/>
              <a:t>a baby cat.</a:t>
            </a:r>
          </a:p>
        </p:txBody>
      </p:sp>
      <p:sp>
        <p:nvSpPr>
          <p:cNvPr id="20" name="Content Placeholder 6"/>
          <p:cNvSpPr txBox="1">
            <a:spLocks/>
          </p:cNvSpPr>
          <p:nvPr/>
        </p:nvSpPr>
        <p:spPr>
          <a:xfrm>
            <a:off x="2657087" y="4872012"/>
            <a:ext cx="1638070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 foal is a baby horse.</a:t>
            </a:r>
          </a:p>
        </p:txBody>
      </p:sp>
      <p:sp>
        <p:nvSpPr>
          <p:cNvPr id="24" name="Content Placeholder 6"/>
          <p:cNvSpPr txBox="1">
            <a:spLocks/>
          </p:cNvSpPr>
          <p:nvPr/>
        </p:nvSpPr>
        <p:spPr>
          <a:xfrm>
            <a:off x="6550883" y="2135901"/>
            <a:ext cx="1776972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 baby tiger is called a cub.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6541599" y="3528879"/>
            <a:ext cx="1954707" cy="103010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 baby elephant is called a calf.</a:t>
            </a:r>
          </a:p>
        </p:txBody>
      </p:sp>
    </p:spTree>
    <p:extLst>
      <p:ext uri="{BB962C8B-B14F-4D97-AF65-F5344CB8AC3E}">
        <p14:creationId xmlns:p14="http://schemas.microsoft.com/office/powerpoint/2010/main" val="1310480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82700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1734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These animal are baby birds. Do you know what these baby birds are called?</a:t>
            </a:r>
          </a:p>
          <a:p>
            <a:pPr marL="0" indent="0" algn="ctr">
              <a:buNone/>
            </a:pPr>
            <a:endParaRPr lang="en-GB" sz="800" dirty="0"/>
          </a:p>
          <a:p>
            <a:pPr marL="0" indent="0" algn="ctr">
              <a:buNone/>
            </a:pPr>
            <a:r>
              <a:rPr lang="en-GB" sz="1600" dirty="0"/>
              <a:t>Which kinds of birds will these babies grow up to be?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*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Jer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*, generalising, Kevin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Cortopassi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MICOLO J, Stevie-B, Tim Green ala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atoach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200" y="4472598"/>
            <a:ext cx="2275599" cy="15178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01" b="42483"/>
          <a:stretch/>
        </p:blipFill>
        <p:spPr>
          <a:xfrm>
            <a:off x="6116685" y="4465152"/>
            <a:ext cx="2275598" cy="15157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315" y="2734234"/>
            <a:ext cx="2275598" cy="15133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44"/>
          <a:stretch/>
        </p:blipFill>
        <p:spPr>
          <a:xfrm>
            <a:off x="751717" y="4470566"/>
            <a:ext cx="2275598" cy="15142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85606DE-3B91-4670-AC38-FCB41304E05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835" y="2735716"/>
            <a:ext cx="2244602" cy="149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930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>
          <a:xfrm>
            <a:off x="2668432" y="2359523"/>
            <a:ext cx="1930201" cy="922363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These chicks </a:t>
            </a:r>
          </a:p>
          <a:p>
            <a:r>
              <a:rPr lang="en-GB" sz="1600" dirty="0">
                <a:solidFill>
                  <a:schemeClr val="tx1"/>
                </a:solidFill>
              </a:rPr>
              <a:t>will grow up </a:t>
            </a:r>
          </a:p>
          <a:p>
            <a:r>
              <a:rPr lang="en-GB" sz="1600" dirty="0">
                <a:solidFill>
                  <a:schemeClr val="tx1"/>
                </a:solidFill>
              </a:rPr>
              <a:t>to be chickens.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452107" y="4755897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A baby goose is a gosling.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452107" y="3264668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en-GB" sz="1600">
                <a:solidFill>
                  <a:schemeClr val="tx1"/>
                </a:solidFill>
              </a:rPr>
              <a:t>A baby owl </a:t>
            </a:r>
            <a:br>
              <a:rPr lang="en-GB" sz="1600">
                <a:solidFill>
                  <a:schemeClr val="tx1"/>
                </a:solidFill>
              </a:rPr>
            </a:br>
            <a:r>
              <a:rPr lang="en-GB" sz="1600">
                <a:solidFill>
                  <a:schemeClr val="tx1"/>
                </a:solidFill>
              </a:rPr>
              <a:t>is an owlet.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6478339" y="1790951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rtlCol="0" anchor="ctr"/>
          <a:lstStyle/>
          <a:p>
            <a:r>
              <a:rPr lang="en-GB" sz="1600">
                <a:solidFill>
                  <a:schemeClr val="tx1"/>
                </a:solidFill>
              </a:rPr>
              <a:t>Baby ducks are called ducklings.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5461" y="1493761"/>
            <a:ext cx="3816350" cy="437180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Many birds </a:t>
            </a:r>
            <a:r>
              <a:rPr lang="en-GB" sz="1600" dirty="0">
                <a:solidFill>
                  <a:schemeClr val="tx1"/>
                </a:solidFill>
              </a:rPr>
              <a:t>are</a:t>
            </a:r>
            <a:r>
              <a:rPr lang="en-GB" dirty="0">
                <a:solidFill>
                  <a:schemeClr val="tx1"/>
                </a:solidFill>
              </a:rPr>
              <a:t> called chicks.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69060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Animal Babies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5" name="Content Placeholder 6"/>
          <p:cNvSpPr txBox="1">
            <a:spLocks/>
          </p:cNvSpPr>
          <p:nvPr/>
        </p:nvSpPr>
        <p:spPr>
          <a:xfrm>
            <a:off x="2642305" y="3966881"/>
            <a:ext cx="1954707" cy="699976"/>
          </a:xfrm>
          <a:prstGeom prst="roundRect">
            <a:avLst>
              <a:gd name="adj" fmla="val 6812"/>
            </a:avLst>
          </a:prstGeom>
          <a:solidFill>
            <a:srgbClr val="92D050"/>
          </a:solidFill>
          <a:ln w="25400">
            <a:noFill/>
          </a:ln>
        </p:spPr>
        <p:txBody>
          <a:bodyPr vert="horz" lIns="360000" tIns="108000" rIns="108000" bIns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These are penguin chicks.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*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Jer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*, generalising, Kevin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Cortopassi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MICOLO J, Tim Green aka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atoach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Stevie-B (@flickr.com) - granted under creative commons licence – attribution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340" y="2178499"/>
            <a:ext cx="1915207" cy="127742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01" b="42483"/>
          <a:stretch/>
        </p:blipFill>
        <p:spPr>
          <a:xfrm>
            <a:off x="4704245" y="2972794"/>
            <a:ext cx="1915207" cy="127570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92" y="3680026"/>
            <a:ext cx="1915207" cy="12736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44"/>
          <a:stretch/>
        </p:blipFill>
        <p:spPr>
          <a:xfrm>
            <a:off x="4704245" y="1499712"/>
            <a:ext cx="1915207" cy="12744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3" b="5346"/>
          <a:stretch/>
        </p:blipFill>
        <p:spPr>
          <a:xfrm>
            <a:off x="4704245" y="4475689"/>
            <a:ext cx="1915207" cy="126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961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75992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1734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These are baby amphibians. Do you know what they are called?</a:t>
            </a:r>
          </a:p>
          <a:p>
            <a:pPr marL="0" indent="0" algn="ctr">
              <a:buNone/>
            </a:pPr>
            <a:endParaRPr lang="en-GB" sz="800" dirty="0"/>
          </a:p>
          <a:p>
            <a:pPr marL="0" indent="0" algn="ctr">
              <a:buNone/>
            </a:pPr>
            <a:r>
              <a:rPr lang="en-GB" sz="1600" dirty="0"/>
              <a:t>What do you think they will grow up to be?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trishhartmann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anyeye4wonder, born1945 (@flickr.com) - granted under creative commons licence – attribution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74" b="9282"/>
          <a:stretch/>
        </p:blipFill>
        <p:spPr>
          <a:xfrm>
            <a:off x="5708536" y="4407497"/>
            <a:ext cx="2679814" cy="15967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27"/>
          <a:stretch/>
        </p:blipFill>
        <p:spPr>
          <a:xfrm>
            <a:off x="3132631" y="2632838"/>
            <a:ext cx="2682511" cy="16132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410831"/>
            <a:ext cx="2688755" cy="161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03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6484541" y="5114699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6458309" y="3728590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2537254" y="3786047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2511022" y="5095261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511022" y="2445144"/>
            <a:ext cx="1956433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823" y="1446666"/>
            <a:ext cx="7633527" cy="661351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78741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1717" y="1319182"/>
            <a:ext cx="7632700" cy="11109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Baby amphibians are called tadpoles. Most frogs, toads, newts and salamanders start their lives as tadpoles.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normanack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brian.gratwicke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S. Rae, marfis75,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oliver.dodd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marc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falardeau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sp>
        <p:nvSpPr>
          <p:cNvPr id="17" name="Content Placeholder 6"/>
          <p:cNvSpPr txBox="1">
            <a:spLocks/>
          </p:cNvSpPr>
          <p:nvPr/>
        </p:nvSpPr>
        <p:spPr>
          <a:xfrm>
            <a:off x="2906040" y="2437211"/>
            <a:ext cx="1433782" cy="74064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Tadpoles</a:t>
            </a:r>
          </a:p>
        </p:txBody>
      </p:sp>
      <p:sp>
        <p:nvSpPr>
          <p:cNvPr id="20" name="Content Placeholder 6"/>
          <p:cNvSpPr txBox="1">
            <a:spLocks/>
          </p:cNvSpPr>
          <p:nvPr/>
        </p:nvSpPr>
        <p:spPr>
          <a:xfrm>
            <a:off x="3026811" y="5086200"/>
            <a:ext cx="1016989" cy="8163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Frog</a:t>
            </a:r>
          </a:p>
        </p:txBody>
      </p:sp>
      <p:sp>
        <p:nvSpPr>
          <p:cNvPr id="24" name="Content Placeholder 6"/>
          <p:cNvSpPr txBox="1">
            <a:spLocks/>
          </p:cNvSpPr>
          <p:nvPr/>
        </p:nvSpPr>
        <p:spPr>
          <a:xfrm>
            <a:off x="3030862" y="3806323"/>
            <a:ext cx="1004317" cy="88189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Toad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7009492" y="3728831"/>
            <a:ext cx="1211872" cy="79185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Newt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8" t="17925" r="8114" b="13590"/>
          <a:stretch/>
        </p:blipFill>
        <p:spPr>
          <a:xfrm>
            <a:off x="739044" y="3484498"/>
            <a:ext cx="1927654" cy="1276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3" r="2385" b="1505"/>
          <a:stretch/>
        </p:blipFill>
        <p:spPr>
          <a:xfrm>
            <a:off x="4678745" y="3483006"/>
            <a:ext cx="1902378" cy="12633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2" b="13556"/>
          <a:stretch/>
        </p:blipFill>
        <p:spPr>
          <a:xfrm>
            <a:off x="744819" y="2160217"/>
            <a:ext cx="1938402" cy="12651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4" r="-630" b="-503"/>
          <a:stretch/>
        </p:blipFill>
        <p:spPr>
          <a:xfrm>
            <a:off x="739044" y="4820448"/>
            <a:ext cx="1949953" cy="12925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6" r="13308"/>
          <a:stretch/>
        </p:blipFill>
        <p:spPr>
          <a:xfrm>
            <a:off x="4678745" y="4819511"/>
            <a:ext cx="1919416" cy="1266059"/>
          </a:xfrm>
          <a:prstGeom prst="rect">
            <a:avLst/>
          </a:prstGeom>
        </p:spPr>
      </p:pic>
      <p:sp>
        <p:nvSpPr>
          <p:cNvPr id="32" name="Content Placeholder 6"/>
          <p:cNvSpPr txBox="1">
            <a:spLocks/>
          </p:cNvSpPr>
          <p:nvPr/>
        </p:nvSpPr>
        <p:spPr>
          <a:xfrm>
            <a:off x="6753039" y="5134082"/>
            <a:ext cx="1506825" cy="73036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Salamander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431064" y="2445144"/>
            <a:ext cx="1956433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ontent Placeholder 6"/>
          <p:cNvSpPr txBox="1">
            <a:spLocks/>
          </p:cNvSpPr>
          <p:nvPr/>
        </p:nvSpPr>
        <p:spPr>
          <a:xfrm>
            <a:off x="6826082" y="2437211"/>
            <a:ext cx="1433782" cy="74064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Tadpoles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1" b="2828"/>
          <a:stretch/>
        </p:blipFill>
        <p:spPr>
          <a:xfrm>
            <a:off x="4690274" y="2171528"/>
            <a:ext cx="1875341" cy="1257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6098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71282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71842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1600" dirty="0"/>
              <a:t>These are baby reptiles. Do you know what they are called?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chadmiller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erikpaterson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_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thinrhino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devstopfix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5" b="5769"/>
          <a:stretch/>
        </p:blipFill>
        <p:spPr>
          <a:xfrm>
            <a:off x="5011922" y="2075934"/>
            <a:ext cx="2762538" cy="18288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669" y="2075934"/>
            <a:ext cx="2762538" cy="18425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9" b="17022"/>
          <a:stretch/>
        </p:blipFill>
        <p:spPr>
          <a:xfrm>
            <a:off x="5011922" y="4099178"/>
            <a:ext cx="2762538" cy="18344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" r="3443"/>
          <a:stretch/>
        </p:blipFill>
        <p:spPr>
          <a:xfrm>
            <a:off x="1408669" y="4099178"/>
            <a:ext cx="2751439" cy="183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423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le 28"/>
          <p:cNvSpPr/>
          <p:nvPr/>
        </p:nvSpPr>
        <p:spPr>
          <a:xfrm>
            <a:off x="6408881" y="4174909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435113" y="2527518"/>
            <a:ext cx="1903969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511022" y="4174909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511022" y="2535755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67526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430827" y="1319182"/>
            <a:ext cx="4289856" cy="7875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Baby reptiles are called hatchlings.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17" name="Content Placeholder 6"/>
          <p:cNvSpPr txBox="1">
            <a:spLocks/>
          </p:cNvSpPr>
          <p:nvPr/>
        </p:nvSpPr>
        <p:spPr>
          <a:xfrm>
            <a:off x="2841360" y="2412623"/>
            <a:ext cx="1760661" cy="98460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This is a baby snake.</a:t>
            </a:r>
          </a:p>
        </p:txBody>
      </p:sp>
      <p:sp>
        <p:nvSpPr>
          <p:cNvPr id="19" name="Content Placeholder 6"/>
          <p:cNvSpPr txBox="1">
            <a:spLocks/>
          </p:cNvSpPr>
          <p:nvPr/>
        </p:nvSpPr>
        <p:spPr>
          <a:xfrm>
            <a:off x="2866074" y="4045346"/>
            <a:ext cx="1527732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This is a baby crocodile.</a:t>
            </a:r>
          </a:p>
        </p:txBody>
      </p:sp>
      <p:sp>
        <p:nvSpPr>
          <p:cNvPr id="24" name="Content Placeholder 6"/>
          <p:cNvSpPr txBox="1">
            <a:spLocks/>
          </p:cNvSpPr>
          <p:nvPr/>
        </p:nvSpPr>
        <p:spPr>
          <a:xfrm>
            <a:off x="6763968" y="2391276"/>
            <a:ext cx="1506822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This is a </a:t>
            </a:r>
            <a:br>
              <a:rPr lang="en-GB" sz="1600" dirty="0"/>
            </a:br>
            <a:r>
              <a:rPr lang="en-GB" sz="1600" dirty="0"/>
              <a:t>baby lizard.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6773706" y="4054818"/>
            <a:ext cx="1573771" cy="103010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This is a </a:t>
            </a:r>
            <a:br>
              <a:rPr lang="en-GB" sz="1600" dirty="0"/>
            </a:br>
            <a:r>
              <a:rPr lang="en-GB" sz="1600" dirty="0"/>
              <a:t>baby turtle.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5" b="5769"/>
          <a:stretch/>
        </p:blipFill>
        <p:spPr>
          <a:xfrm>
            <a:off x="4610977" y="2129966"/>
            <a:ext cx="2202168" cy="145783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0" y="2122373"/>
            <a:ext cx="2187088" cy="145877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9" b="17022"/>
          <a:stretch/>
        </p:blipFill>
        <p:spPr>
          <a:xfrm>
            <a:off x="4610976" y="3803374"/>
            <a:ext cx="2197318" cy="145909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" r="3443"/>
          <a:stretch/>
        </p:blipFill>
        <p:spPr>
          <a:xfrm>
            <a:off x="763580" y="3805900"/>
            <a:ext cx="2184875" cy="1456572"/>
          </a:xfrm>
          <a:prstGeom prst="rect">
            <a:avLst/>
          </a:prstGeom>
        </p:spPr>
      </p:pic>
      <p:sp>
        <p:nvSpPr>
          <p:cNvPr id="34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chadmiller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erikpaterson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_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thinrhino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devstopfix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4159086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850" y="2685418"/>
            <a:ext cx="2425749" cy="170853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sp>
        <p:nvSpPr>
          <p:cNvPr id="21" name="Rounded Rectangle 20"/>
          <p:cNvSpPr/>
          <p:nvPr/>
        </p:nvSpPr>
        <p:spPr>
          <a:xfrm>
            <a:off x="754823" y="1776184"/>
            <a:ext cx="7633527" cy="695172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512763"/>
            <a:ext cx="8137525" cy="862154"/>
          </a:xfrm>
        </p:spPr>
        <p:txBody>
          <a:bodyPr>
            <a:noAutofit/>
          </a:bodyPr>
          <a:lstStyle/>
          <a:p>
            <a:pPr algn="ctr"/>
            <a:br>
              <a:rPr lang="en-GB" sz="3600" dirty="0"/>
            </a:br>
            <a:r>
              <a:rPr lang="en-GB" sz="3600" dirty="0"/>
              <a:t>Animals and Their Young </a:t>
            </a:r>
            <a:br>
              <a:rPr lang="en-GB" sz="3600" dirty="0"/>
            </a:br>
            <a:r>
              <a:rPr lang="en-GB" sz="3600" dirty="0"/>
              <a:t>Matching Activity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650848"/>
            <a:ext cx="6849765" cy="9935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Work in a group to match the animal babies to their parents, then match the animals and their babies with their names. </a:t>
            </a:r>
          </a:p>
        </p:txBody>
      </p:sp>
      <p:pic>
        <p:nvPicPr>
          <p:cNvPr id="8" name="Group Work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5552" y="6417874"/>
            <a:ext cx="328447" cy="2313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5552" y="6417874"/>
            <a:ext cx="328447" cy="2313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088" y="6603490"/>
            <a:ext cx="64911" cy="457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5552" y="6417874"/>
            <a:ext cx="328447" cy="2313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850" y="3019728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850" y="3344547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" y="2654245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" y="3072598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" y="3490951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00986"/>
            <a:ext cx="636381" cy="4482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" y="3909304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" y="4327656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231" y="3669366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349" y="2688775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349" y="3118087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349" y="3547399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349" y="3976711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349" y="4388606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375" y="4000319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232" y="4331272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03054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amandabhslater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417" y="1448739"/>
            <a:ext cx="1524000" cy="1143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4" r="5353"/>
          <a:stretch/>
        </p:blipFill>
        <p:spPr>
          <a:xfrm>
            <a:off x="5196765" y="1449815"/>
            <a:ext cx="1531536" cy="11419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7" r="4204"/>
          <a:stretch/>
        </p:blipFill>
        <p:spPr>
          <a:xfrm>
            <a:off x="5196766" y="2710415"/>
            <a:ext cx="1539934" cy="120506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7" r="3961"/>
          <a:stretch/>
        </p:blipFill>
        <p:spPr>
          <a:xfrm>
            <a:off x="6876892" y="4074757"/>
            <a:ext cx="1507525" cy="11434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765" y="4072406"/>
            <a:ext cx="1556952" cy="1167714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Mammals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3" r="7198"/>
          <a:stretch/>
        </p:blipFill>
        <p:spPr>
          <a:xfrm>
            <a:off x="6862403" y="2710415"/>
            <a:ext cx="1489435" cy="1192626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751717" y="1404912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These animals are mammals. They grow inside their mother’s womb.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55650" y="2225660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When they are born, they look quite like their parents, only much smaller! 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51717" y="3046408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Their mothers feed them with milk and take care of them as they grow. 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5650" y="3867156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Their bodies grow bigger and stronger, until they are able to take care of themselves.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55649" y="4687905"/>
            <a:ext cx="4263175" cy="1276802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baby human inside its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mother’s womb.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081"/>
          <a:stretch/>
        </p:blipFill>
        <p:spPr>
          <a:xfrm>
            <a:off x="4048630" y="4755342"/>
            <a:ext cx="685566" cy="120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424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Mammals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880947" y="1805637"/>
            <a:ext cx="2159313" cy="4140314"/>
            <a:chOff x="880947" y="1696994"/>
            <a:chExt cx="2159313" cy="414031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0947" y="1696994"/>
              <a:ext cx="2159313" cy="3612292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1314970" y="5466605"/>
              <a:ext cx="1425146" cy="370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Pregnancy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848888" y="1978635"/>
            <a:ext cx="2398893" cy="3967316"/>
            <a:chOff x="6165761" y="-221359"/>
            <a:chExt cx="2398893" cy="3967316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5761" y="-221359"/>
              <a:ext cx="2398893" cy="3381632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6825631" y="3375254"/>
              <a:ext cx="1425146" cy="370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Adult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365289" y="3834209"/>
            <a:ext cx="2158571" cy="2111742"/>
            <a:chOff x="6165761" y="3725566"/>
            <a:chExt cx="2158571" cy="211174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5761" y="3725566"/>
              <a:ext cx="2158571" cy="1512006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6647138" y="5466605"/>
              <a:ext cx="1425146" cy="370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Baby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625351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Jo Reeve,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hedera.baltica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Kelly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Colgan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Azar,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DrPhotoMoto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wplynn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Birds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2" b="4642"/>
          <a:stretch/>
        </p:blipFill>
        <p:spPr>
          <a:xfrm>
            <a:off x="6448068" y="4429430"/>
            <a:ext cx="1885230" cy="12622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073" y="2899730"/>
            <a:ext cx="1885230" cy="12592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6" b="7683"/>
          <a:stretch/>
        </p:blipFill>
        <p:spPr>
          <a:xfrm>
            <a:off x="4433354" y="4436763"/>
            <a:ext cx="1885228" cy="12540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7"/>
          <a:stretch/>
        </p:blipFill>
        <p:spPr>
          <a:xfrm>
            <a:off x="4433355" y="1400066"/>
            <a:ext cx="1885228" cy="12382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355" y="2902507"/>
            <a:ext cx="1885226" cy="12537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073" y="1381474"/>
            <a:ext cx="1885225" cy="1256326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751717" y="1400067"/>
            <a:ext cx="3544020" cy="882523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Mother birds lay eggs. They sit on them to keep them warm, until the eggs are ready to hatch.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1717" y="2383827"/>
            <a:ext cx="3544020" cy="882523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Baby birds are tiny, blind and weak when they hatch. Their parents keep them safe and bring them food. 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51717" y="3367587"/>
            <a:ext cx="3544020" cy="110632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 chicks grow bigger and stronger, and grow thick feathers. Soon they are able to fly away and have babies of their own. 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9539" y="4575149"/>
            <a:ext cx="3544019" cy="1116561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baby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chicken inside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its egg.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641" y="4674263"/>
            <a:ext cx="1353400" cy="97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5413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Birds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7446" y="3771800"/>
            <a:ext cx="2397599" cy="1589904"/>
            <a:chOff x="988683" y="2561968"/>
            <a:chExt cx="1913110" cy="126862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8683" y="2561968"/>
              <a:ext cx="1913110" cy="126862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1099" y="2615149"/>
              <a:ext cx="443074" cy="58113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96269">
              <a:off x="2086089" y="2676306"/>
              <a:ext cx="443074" cy="58113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181" r="-1"/>
            <a:stretch/>
          </p:blipFill>
          <p:spPr>
            <a:xfrm rot="17371599">
              <a:off x="1547405" y="2768653"/>
              <a:ext cx="457168" cy="581133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6437" y="3232255"/>
            <a:ext cx="1689766" cy="21021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263" y="1481677"/>
            <a:ext cx="2330226" cy="386135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1497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Eggs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90436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Chick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47138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Adult</a:t>
            </a:r>
          </a:p>
        </p:txBody>
      </p:sp>
    </p:spTree>
    <p:extLst>
      <p:ext uri="{BB962C8B-B14F-4D97-AF65-F5344CB8AC3E}">
        <p14:creationId xmlns:p14="http://schemas.microsoft.com/office/powerpoint/2010/main" val="381811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754823" y="2814351"/>
            <a:ext cx="5372599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759540" y="4225600"/>
            <a:ext cx="3300748" cy="1384161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tadpole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inside its egg.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4823" y="1393090"/>
            <a:ext cx="5372599" cy="716279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754823" y="2238235"/>
            <a:ext cx="5372599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dichohecho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berniedup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DaveHuth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a.froese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793251" y="1465369"/>
            <a:ext cx="51220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Most amphibians lay eggs in the water. These eggs are called spawn. </a:t>
            </a:r>
          </a:p>
          <a:p>
            <a:endParaRPr lang="en-GB" sz="2200" dirty="0"/>
          </a:p>
          <a:p>
            <a:r>
              <a:rPr lang="en-GB" sz="1600" dirty="0"/>
              <a:t>When they hatch, the tiny tadpoles live in the water. </a:t>
            </a:r>
          </a:p>
          <a:p>
            <a:endParaRPr lang="en-GB" sz="2200" dirty="0"/>
          </a:p>
          <a:p>
            <a:r>
              <a:rPr lang="en-GB" sz="1600" dirty="0"/>
              <a:t>They eventually grow legs!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447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Amphibians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6" r="15714" b="8391"/>
          <a:stretch/>
        </p:blipFill>
        <p:spPr>
          <a:xfrm>
            <a:off x="6340030" y="2814352"/>
            <a:ext cx="1869629" cy="12716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1" r="5703" b="10560"/>
          <a:stretch/>
        </p:blipFill>
        <p:spPr>
          <a:xfrm>
            <a:off x="6340030" y="1393090"/>
            <a:ext cx="1861175" cy="12524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382" y="4228607"/>
            <a:ext cx="1867040" cy="140027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9" t="1609" r="9021" b="12119"/>
          <a:stretch/>
        </p:blipFill>
        <p:spPr>
          <a:xfrm>
            <a:off x="6355132" y="4237454"/>
            <a:ext cx="1854527" cy="138258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680" y="4365456"/>
            <a:ext cx="1109306" cy="1109306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751717" y="3386167"/>
            <a:ext cx="5372599" cy="716279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Finally their tails fall off, and they are able to climb out </a:t>
            </a:r>
          </a:p>
          <a:p>
            <a:r>
              <a:rPr lang="en-GB" sz="1600" dirty="0">
                <a:solidFill>
                  <a:sysClr val="windowText" lastClr="000000"/>
                </a:solidFill>
              </a:rPr>
              <a:t>of the water.</a:t>
            </a:r>
          </a:p>
        </p:txBody>
      </p:sp>
    </p:spTree>
    <p:extLst>
      <p:ext uri="{BB962C8B-B14F-4D97-AF65-F5344CB8AC3E}">
        <p14:creationId xmlns:p14="http://schemas.microsoft.com/office/powerpoint/2010/main" val="24101414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44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Amphibians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1497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Spawn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76254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Tadpole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4463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Adult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24975" flipV="1">
            <a:off x="3854997" y="3882079"/>
            <a:ext cx="552883" cy="18641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808" y="2842054"/>
            <a:ext cx="3432030" cy="23309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492" y="4127157"/>
            <a:ext cx="1265323" cy="115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264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751717" y="2403335"/>
            <a:ext cx="3544019" cy="52788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Reptile hatchlings look like their parents.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59539" y="3302915"/>
            <a:ext cx="3544020" cy="843934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Usually reptile mothers do not look after their babies. The babies take care of themselves as they grow.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1717" y="1396674"/>
            <a:ext cx="3544019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Most reptiles are born from eggs, though some are not.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Teething-Beastie,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holisticmonkey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cliff1066, Javier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Ábalos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Álvarez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qnr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mbarrison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Reptiles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3"/>
          <a:stretch/>
        </p:blipFill>
        <p:spPr>
          <a:xfrm>
            <a:off x="6420314" y="4505019"/>
            <a:ext cx="1931524" cy="13102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377" y="1395041"/>
            <a:ext cx="1938461" cy="12891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77"/>
          <a:stretch/>
        </p:blipFill>
        <p:spPr>
          <a:xfrm>
            <a:off x="4415528" y="4518543"/>
            <a:ext cx="1928460" cy="12967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3" t="13385"/>
          <a:stretch/>
        </p:blipFill>
        <p:spPr>
          <a:xfrm>
            <a:off x="6445957" y="2946637"/>
            <a:ext cx="1938460" cy="13014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00" b="14679"/>
          <a:stretch/>
        </p:blipFill>
        <p:spPr>
          <a:xfrm>
            <a:off x="4405527" y="2953574"/>
            <a:ext cx="1938461" cy="12945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706" y="1392280"/>
            <a:ext cx="1935397" cy="1294674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759539" y="4518543"/>
            <a:ext cx="3544019" cy="1296738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baby lizard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inside its egg.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20864" y="4577955"/>
            <a:ext cx="1147646" cy="118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6228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2515">
            <a:off x="4611123" y="3321474"/>
            <a:ext cx="4061054" cy="25580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261" y="4487933"/>
            <a:ext cx="1921647" cy="880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215" y="4600507"/>
            <a:ext cx="249950" cy="327833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How Animals Grow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39834">
            <a:off x="1902568" y="4600506"/>
            <a:ext cx="249950" cy="32783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61099" y="701782"/>
            <a:ext cx="144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Reptiles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1497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Eggs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76254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Hatchling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4463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Adult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2104">
            <a:off x="1429117" y="4568230"/>
            <a:ext cx="249950" cy="3278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85650">
            <a:off x="1743931" y="4812444"/>
            <a:ext cx="249950" cy="3278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346" y="4356913"/>
            <a:ext cx="1191844" cy="89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8500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How Animals Grow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21" y="1366139"/>
            <a:ext cx="3341557" cy="4726686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673" y="3138417"/>
            <a:ext cx="1154619" cy="8895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734" y="3245707"/>
            <a:ext cx="589701" cy="6827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109" y="2871240"/>
            <a:ext cx="865813" cy="521049"/>
          </a:xfrm>
          <a:prstGeom prst="rect">
            <a:avLst/>
          </a:prstGeom>
        </p:spPr>
      </p:pic>
      <p:pic>
        <p:nvPicPr>
          <p:cNvPr id="7" name="Individual Work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35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55650" y="2632838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Life Cycles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855340" y="1518170"/>
            <a:ext cx="743331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A life cycle shows us the stages that a living thing goes through during its life. </a:t>
            </a:r>
          </a:p>
          <a:p>
            <a:pPr algn="ctr"/>
            <a:endParaRPr lang="en-GB" sz="2200" dirty="0"/>
          </a:p>
          <a:p>
            <a:pPr algn="ctr"/>
            <a:r>
              <a:rPr lang="en-GB" sz="1600" dirty="0"/>
              <a:t>All living things have a life cycle. </a:t>
            </a:r>
          </a:p>
          <a:p>
            <a:pPr algn="ctr"/>
            <a:endParaRPr lang="en-GB" sz="2200" dirty="0"/>
          </a:p>
          <a:p>
            <a:pPr algn="ctr"/>
            <a:r>
              <a:rPr lang="en-GB" sz="1600" dirty="0"/>
              <a:t>This is the life cycle of a chicken.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283" y="3171324"/>
            <a:ext cx="1121082" cy="18577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438" y="4827547"/>
            <a:ext cx="885609" cy="11017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7" y="5028870"/>
            <a:ext cx="700730" cy="9190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43851">
            <a:off x="3066405" y="4357541"/>
            <a:ext cx="855340" cy="1870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5078454" y="4304463"/>
            <a:ext cx="855340" cy="18700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44752">
            <a:off x="4135678" y="5854442"/>
            <a:ext cx="855340" cy="18700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02562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Egg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14586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Chick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60099" y="3463841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Adult</a:t>
            </a:r>
          </a:p>
        </p:txBody>
      </p:sp>
      <p:pic>
        <p:nvPicPr>
          <p:cNvPr id="16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151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How should we rearrange these pictures to show the life cycle of a frog?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Life Cycles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0" b="75612"/>
          <a:stretch/>
        </p:blipFill>
        <p:spPr>
          <a:xfrm>
            <a:off x="5393121" y="5265244"/>
            <a:ext cx="2175466" cy="51949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6" t="60862" r="-1334" b="-912"/>
          <a:stretch/>
        </p:blipFill>
        <p:spPr>
          <a:xfrm>
            <a:off x="903681" y="4940054"/>
            <a:ext cx="3084845" cy="938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279" y="2687427"/>
            <a:ext cx="1235256" cy="11233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914" y="2353439"/>
            <a:ext cx="3611880" cy="2453069"/>
          </a:xfrm>
          <a:prstGeom prst="rect">
            <a:avLst/>
          </a:prstGeom>
        </p:spPr>
      </p:pic>
      <p:pic>
        <p:nvPicPr>
          <p:cNvPr id="8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592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How should we rearrange these pictures to show the life cycle of a butterfly?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Life Cycles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0" t="35421" r="32948" b="29644"/>
          <a:stretch/>
        </p:blipFill>
        <p:spPr>
          <a:xfrm>
            <a:off x="2256234" y="4173728"/>
            <a:ext cx="1042774" cy="17627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274" y="4624251"/>
            <a:ext cx="1085819" cy="8617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374" y="2299170"/>
            <a:ext cx="1428494" cy="1644488"/>
          </a:xfrm>
          <a:prstGeom prst="rect">
            <a:avLst/>
          </a:prstGeom>
        </p:spPr>
      </p:pic>
      <p:pic>
        <p:nvPicPr>
          <p:cNvPr id="9" name="Talking Partne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645" y="2299170"/>
            <a:ext cx="1883164" cy="1746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2173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With your partner, choose an animal.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Life Cycles</a:t>
            </a:r>
          </a:p>
        </p:txBody>
      </p:sp>
      <p:pic>
        <p:nvPicPr>
          <p:cNvPr id="9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chemeClr val="tx1"/>
                </a:solidFill>
              </a:rPr>
              <a:t>Draw the life cycle of that animal on your whiteboard.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55650" y="2632838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chemeClr val="tx1"/>
                </a:solidFill>
              </a:rPr>
              <a:t>Label the stages if you can. 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193" y="4881006"/>
            <a:ext cx="1168618" cy="10317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21619" y="3403485"/>
            <a:ext cx="2759435" cy="25818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438" y="5543308"/>
            <a:ext cx="564234" cy="2566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81" y="3756231"/>
            <a:ext cx="2249319" cy="21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4666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describe how animals change as they grow. </a:t>
            </a:r>
          </a:p>
          <a:p>
            <a:r>
              <a:rPr lang="en-GB" dirty="0"/>
              <a:t>I can match animals and their babies.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1"/>
            <a:ext cx="7886700" cy="2626023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draw an animal as a baby and an adult.  </a:t>
            </a:r>
          </a:p>
          <a:p>
            <a:r>
              <a:rPr lang="en-GB" dirty="0"/>
              <a:t>I can say how the animal will change as it grows.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 can name some animal babies.  </a:t>
            </a:r>
          </a:p>
          <a:p>
            <a:r>
              <a:rPr lang="en-GB" dirty="0"/>
              <a:t>I can say which animal some babies will grow into.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703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</p:spTree>
    <p:extLst>
      <p:ext uri="{BB962C8B-B14F-4D97-AF65-F5344CB8AC3E}">
        <p14:creationId xmlns:p14="http://schemas.microsoft.com/office/powerpoint/2010/main" val="4052459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1997</TotalTime>
  <Words>1158</Words>
  <Application>Microsoft Office PowerPoint</Application>
  <PresentationFormat>On-screen Show (4:3)</PresentationFormat>
  <Paragraphs>166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BPreplay</vt:lpstr>
      <vt:lpstr>Londrina Solid</vt:lpstr>
      <vt:lpstr>Sassoon Infant Rg</vt:lpstr>
      <vt:lpstr>Sassoon Infant Md</vt:lpstr>
      <vt:lpstr>Arial</vt:lpstr>
      <vt:lpstr>Calibri</vt:lpstr>
      <vt:lpstr>Office Theme</vt:lpstr>
      <vt:lpstr>Science</vt:lpstr>
      <vt:lpstr>Animal Babies</vt:lpstr>
      <vt:lpstr>PowerPoint Presentation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Animals and Their Young  Matching Activity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Life Cycles</vt:lpstr>
      <vt:lpstr> Life Cycles</vt:lpstr>
      <vt:lpstr> Life Cycles</vt:lpstr>
      <vt:lpstr> Life Cycles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Meghan Hardie</cp:lastModifiedBy>
  <cp:revision>114</cp:revision>
  <dcterms:created xsi:type="dcterms:W3CDTF">2014-10-01T16:09:27Z</dcterms:created>
  <dcterms:modified xsi:type="dcterms:W3CDTF">2019-05-20T01:16:57Z</dcterms:modified>
</cp:coreProperties>
</file>