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72" y="60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F62B58-FD77-4552-92FE-51C3069284AE}"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F62B58-FD77-4552-92FE-51C3069284AE}"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62B58-FD77-4552-92FE-51C3069284AE}"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62B58-FD77-4552-92FE-51C3069284AE}" type="datetimeFigureOut">
              <a:rPr lang="en-GB" smtClean="0"/>
              <a:t>23/04/2020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2E60B3-CA8D-40B7-A850-3AE05BD4EB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dirty="0"/>
              <a:t>Anthony Browne - Zoo</a:t>
            </a:r>
          </a:p>
        </p:txBody>
      </p:sp>
      <p:sp>
        <p:nvSpPr>
          <p:cNvPr id="3" name="Subtitle 2"/>
          <p:cNvSpPr>
            <a:spLocks noGrp="1"/>
          </p:cNvSpPr>
          <p:nvPr>
            <p:ph type="subTitle" idx="1"/>
          </p:nvPr>
        </p:nvSpPr>
        <p:spPr>
          <a:xfrm>
            <a:off x="683568" y="1844824"/>
            <a:ext cx="7848872" cy="3960440"/>
          </a:xfrm>
        </p:spPr>
        <p:txBody>
          <a:bodyPr>
            <a:normAutofit fontScale="77500" lnSpcReduction="20000"/>
          </a:bodyPr>
          <a:lstStyle/>
          <a:p>
            <a:r>
              <a:rPr lang="en-GB" dirty="0"/>
              <a:t>Now that you have read through the text and looked up some of the tricky vocabulary, reread the text and write down as many arguments as you can that are for zoos.</a:t>
            </a:r>
          </a:p>
          <a:p>
            <a:endParaRPr lang="en-GB" dirty="0"/>
          </a:p>
          <a:p>
            <a:r>
              <a:rPr lang="en-GB" dirty="0"/>
              <a:t>How many did you manage to find?</a:t>
            </a:r>
          </a:p>
          <a:p>
            <a:r>
              <a:rPr lang="en-GB" dirty="0"/>
              <a:t>Are there any that you can think of that weren’t included in </a:t>
            </a:r>
            <a:r>
              <a:rPr lang="en-GB"/>
              <a:t>the text?</a:t>
            </a:r>
            <a:endParaRPr lang="en-GB" dirty="0"/>
          </a:p>
          <a:p>
            <a:endParaRPr lang="en-GB" dirty="0"/>
          </a:p>
          <a:p>
            <a:r>
              <a:rPr lang="en-GB" dirty="0"/>
              <a:t>For example: Zoos help vets and animal carers to learn on the job.</a:t>
            </a:r>
          </a:p>
        </p:txBody>
      </p:sp>
      <p:sp>
        <p:nvSpPr>
          <p:cNvPr id="4" name="TextBox 3"/>
          <p:cNvSpPr txBox="1"/>
          <p:nvPr/>
        </p:nvSpPr>
        <p:spPr>
          <a:xfrm>
            <a:off x="5796136" y="260648"/>
            <a:ext cx="3024336" cy="369332"/>
          </a:xfrm>
          <a:prstGeom prst="rect">
            <a:avLst/>
          </a:prstGeom>
          <a:noFill/>
        </p:spPr>
        <p:txBody>
          <a:bodyPr wrap="square" rtlCol="0">
            <a:spAutoFit/>
          </a:bodyPr>
          <a:lstStyle/>
          <a:p>
            <a:pPr algn="r"/>
            <a:r>
              <a:rPr lang="en-GB" dirty="0"/>
              <a:t>Tuesday 5</a:t>
            </a:r>
            <a:r>
              <a:rPr lang="en-GB" baseline="30000" dirty="0"/>
              <a:t>th</a:t>
            </a:r>
            <a:r>
              <a:rPr lang="en-GB" dirty="0"/>
              <a:t> May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190795E-8FEB-42CE-977D-B56DBCB2D80E}"/>
              </a:ext>
            </a:extLst>
          </p:cNvPr>
          <p:cNvSpPr>
            <a:spLocks noGrp="1"/>
          </p:cNvSpPr>
          <p:nvPr>
            <p:ph idx="1"/>
          </p:nvPr>
        </p:nvSpPr>
        <p:spPr>
          <a:xfrm>
            <a:off x="457200" y="332656"/>
            <a:ext cx="8229600" cy="5793507"/>
          </a:xfrm>
        </p:spPr>
        <p:txBody>
          <a:bodyPr>
            <a:normAutofit fontScale="47500" lnSpcReduction="20000"/>
          </a:bodyPr>
          <a:lstStyle/>
          <a:p>
            <a:pPr marL="0" indent="0" algn="ctr">
              <a:buNone/>
            </a:pPr>
            <a:r>
              <a:rPr lang="en-GB" b="1" u="sng" dirty="0"/>
              <a:t>Arguing the case for zoos</a:t>
            </a:r>
          </a:p>
          <a:p>
            <a:pPr marL="0" indent="0">
              <a:buNone/>
            </a:pPr>
            <a:r>
              <a:rPr lang="en-GB" dirty="0"/>
              <a:t>Adapted from - http://www.biaza.org.uk/public/pages/conservation/index.asp </a:t>
            </a:r>
          </a:p>
          <a:p>
            <a:pPr marL="0" indent="0">
              <a:buNone/>
            </a:pPr>
            <a:endParaRPr lang="en-GB" dirty="0"/>
          </a:p>
          <a:p>
            <a:pPr marL="0" indent="0">
              <a:buNone/>
            </a:pPr>
            <a:r>
              <a:rPr lang="en-GB" dirty="0"/>
              <a:t>The role of zoos has continuously changed over time. It is this ability of zoos to change focus that has resulted in them embracing much needed conservation initiatives.</a:t>
            </a:r>
          </a:p>
          <a:p>
            <a:pPr marL="0" indent="0">
              <a:buNone/>
            </a:pPr>
            <a:r>
              <a:rPr lang="en-GB" dirty="0"/>
              <a:t>Many of our members, for example Zoological Society of London (London Zoo and Whipsnade), </a:t>
            </a:r>
            <a:r>
              <a:rPr lang="en-GB" dirty="0" err="1"/>
              <a:t>Marwell</a:t>
            </a:r>
            <a:r>
              <a:rPr lang="en-GB" dirty="0"/>
              <a:t>, Bristol, Jersey, Paignton, Newquay, Living Coasts and Edinburgh, are all part of larger organisations that specialise in field- based conservation activities.</a:t>
            </a:r>
          </a:p>
          <a:p>
            <a:pPr marL="0" indent="0">
              <a:buNone/>
            </a:pPr>
            <a:r>
              <a:rPr lang="en-GB" dirty="0"/>
              <a:t>Often zoo-based staff will lend expertise to field-based staff. Veterinary care is an obvious area. Without knowledge on how to safely anaesthetise animals, radio-tracking studies in the wild would not be possible. Much of our knowledge and expertise in management, reintroduction and translocation of these small, and often isolated, wild populations come from the experience gained in managing zoo populations.</a:t>
            </a:r>
          </a:p>
          <a:p>
            <a:pPr marL="0" indent="0">
              <a:buNone/>
            </a:pPr>
            <a:r>
              <a:rPr lang="en-GB" dirty="0"/>
              <a:t>The science of small population management has evolved through cooperative zoo breeding programmes and an increase in our knowledge of the health care and welfare of wild animals.</a:t>
            </a:r>
          </a:p>
          <a:p>
            <a:pPr marL="0" indent="0">
              <a:buNone/>
            </a:pPr>
            <a:r>
              <a:rPr lang="en-GB" dirty="0"/>
              <a:t>The other obvious way that zoo-based staff lend expertise is in breeding species in captivity. This expertise has resulted in the saving of several species; notably the Arabian and scimitar horned oryx and </a:t>
            </a:r>
            <a:r>
              <a:rPr lang="en-GB" dirty="0" err="1"/>
              <a:t>Przewalski’s</a:t>
            </a:r>
            <a:r>
              <a:rPr lang="en-GB" dirty="0"/>
              <a:t> horses. Both species became extinct in the wild in the 20th century (the scimitar-horned oryx as recently as the late 1990s), but managed zoo populations have resulted in animals being returned to part of their original range, where as wild populations they can again roam freely, albeit, under protected regimes.</a:t>
            </a:r>
          </a:p>
          <a:p>
            <a:pPr marL="0" indent="0">
              <a:buNone/>
            </a:pPr>
            <a:r>
              <a:rPr lang="en-GB" dirty="0"/>
              <a:t>This is the reality of the 21st century. As the ‘wild’ becomes increasingly fragmented, small populations become isolated from each other with associated problems. The future of many species depends on them being managed, through a continuum from ‘captive’ to ‘wild’, the latter often in fenced and protected areas. The future of many species (e.g. the African black rhino) is dependent on this sort of management.</a:t>
            </a:r>
          </a:p>
          <a:p>
            <a:pPr marL="0" indent="0">
              <a:buNone/>
            </a:pPr>
            <a:endParaRPr lang="en-GB" dirty="0"/>
          </a:p>
        </p:txBody>
      </p:sp>
    </p:spTree>
    <p:extLst>
      <p:ext uri="{BB962C8B-B14F-4D97-AF65-F5344CB8AC3E}">
        <p14:creationId xmlns:p14="http://schemas.microsoft.com/office/powerpoint/2010/main" val="1252953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B588CDE-2656-4AA9-B298-53AECC8069F8}"/>
              </a:ext>
            </a:extLst>
          </p:cNvPr>
          <p:cNvSpPr>
            <a:spLocks noGrp="1"/>
          </p:cNvSpPr>
          <p:nvPr>
            <p:ph idx="1"/>
          </p:nvPr>
        </p:nvSpPr>
        <p:spPr>
          <a:xfrm>
            <a:off x="457200" y="404664"/>
            <a:ext cx="8229600" cy="5721499"/>
          </a:xfrm>
        </p:spPr>
        <p:txBody>
          <a:bodyPr>
            <a:normAutofit fontScale="55000" lnSpcReduction="20000"/>
          </a:bodyPr>
          <a:lstStyle/>
          <a:p>
            <a:pPr marL="0" indent="0">
              <a:buNone/>
            </a:pPr>
            <a:r>
              <a:rPr lang="en-GB" dirty="0"/>
              <a:t>Today the wild has become a dangerous place for many species due to man’s impact on, and exploitation of, the environment. The ability of the better zoos to become powerful and influential forces for conservation is having significant positive effects on the future survival of many species and the conservation of their habitats.</a:t>
            </a:r>
          </a:p>
          <a:p>
            <a:pPr marL="0" indent="0">
              <a:buNone/>
            </a:pPr>
            <a:r>
              <a:rPr lang="en-GB" dirty="0"/>
              <a:t>In the British Isles an estimated 16 million visits are made to BIAZA zoos annually. Worldwide the number of annual zoos visits has been estimated at close to 600 million.</a:t>
            </a:r>
          </a:p>
          <a:p>
            <a:pPr marL="0" indent="0">
              <a:buNone/>
            </a:pPr>
            <a:r>
              <a:rPr lang="en-GB" dirty="0"/>
              <a:t>Many people worldwide live in towns and cities, so have little or no regular contact with nature. Amongst an increasing choice of leisure activities, the fact that so many people visit zoos during their spare time shows a widespread interest in seeing living wild animals and a strong curiosity about the natural world.</a:t>
            </a:r>
          </a:p>
          <a:p>
            <a:pPr marL="0" indent="0">
              <a:buNone/>
            </a:pPr>
            <a:r>
              <a:rPr lang="en-GB" dirty="0"/>
              <a:t>Nothing can replace the experience of closeness with living animals; they are a zoo’s greatest attraction and its strongest educational resource. We can’t all go on safari, eco-tours or swim with dolphins. For many people, zoos are the only places where they are likely to see and learn about a wide range of animals from around the world. Some people argue that television, photographs and videos provide better opportunities to learn about the natural world without the need for zoos but these methods only provide a ‘snapshot’ or an ‘edited highlight’ of an animal’s life.</a:t>
            </a:r>
          </a:p>
          <a:p>
            <a:pPr marL="0" indent="0">
              <a:buNone/>
            </a:pPr>
            <a:r>
              <a:rPr lang="en-GB" dirty="0"/>
              <a:t>They do not have the same direct impact as the real, smelly, inquisitive animal, interacting with other animals and its own environment. Television and videos offer part of a valuable learning experience but one which does not replace the learning experience of observing a real live animal. </a:t>
            </a:r>
          </a:p>
        </p:txBody>
      </p:sp>
    </p:spTree>
    <p:extLst>
      <p:ext uri="{BB962C8B-B14F-4D97-AF65-F5344CB8AC3E}">
        <p14:creationId xmlns:p14="http://schemas.microsoft.com/office/powerpoint/2010/main" val="445913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TotalTime>
  <Words>761</Words>
  <Application>Microsoft Office PowerPoint</Application>
  <PresentationFormat>On-screen Show (4:3)</PresentationFormat>
  <Paragraphs>22</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Anthony Browne - Zoo</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Browne - Zoo</dc:title>
  <dc:creator>Sarah</dc:creator>
  <cp:lastModifiedBy>Sarah</cp:lastModifiedBy>
  <cp:revision>12</cp:revision>
  <dcterms:created xsi:type="dcterms:W3CDTF">2020-04-19T16:28:24Z</dcterms:created>
  <dcterms:modified xsi:type="dcterms:W3CDTF">2020-04-23T13:53:51Z</dcterms:modified>
</cp:coreProperties>
</file>