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8" r:id="rId4"/>
    <p:sldId id="274" r:id="rId5"/>
    <p:sldId id="288" r:id="rId6"/>
    <p:sldId id="279" r:id="rId7"/>
    <p:sldId id="280" r:id="rId8"/>
    <p:sldId id="281" r:id="rId9"/>
    <p:sldId id="282" r:id="rId10"/>
    <p:sldId id="284" r:id="rId11"/>
    <p:sldId id="289" r:id="rId12"/>
    <p:sldId id="292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charset="0"/>
      <p:bold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C94D"/>
    <a:srgbClr val="F7BC92"/>
    <a:srgbClr val="F1854B"/>
    <a:srgbClr val="E84D15"/>
    <a:srgbClr val="013F7B"/>
    <a:srgbClr val="013F7C"/>
    <a:srgbClr val="88CBC1"/>
    <a:srgbClr val="90C7E5"/>
    <a:srgbClr val="EEBCD9"/>
    <a:srgbClr val="E300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Mystery Feather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74" y="1437746"/>
            <a:ext cx="763747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Otis Owl finds a mystery feather.</a:t>
            </a:r>
          </a:p>
          <a:p>
            <a:pPr algn="ctr"/>
            <a:r>
              <a:rPr lang="en-GB" dirty="0"/>
              <a:t>He has never seen a bird with shiny blue feathers before.</a:t>
            </a:r>
          </a:p>
          <a:p>
            <a:pPr algn="ctr"/>
            <a:r>
              <a:rPr lang="en-GB" dirty="0"/>
              <a:t>He decides to try to find out where the feather came from.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0874" y="2475345"/>
            <a:ext cx="7637476" cy="3653993"/>
          </a:xfrm>
          <a:prstGeom prst="roundRect">
            <a:avLst>
              <a:gd name="adj" fmla="val 6809"/>
            </a:avLst>
          </a:prstGeom>
          <a:blipFill>
            <a:blip r:embed="rId2"/>
            <a:stretch>
              <a:fillRect/>
            </a:stretch>
          </a:blipFill>
          <a:ln w="38100">
            <a:solidFill>
              <a:srgbClr val="F4C9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2593977"/>
            <a:ext cx="7632700" cy="1351420"/>
          </a:xfrm>
          <a:prstGeom prst="roundRect">
            <a:avLst>
              <a:gd name="adj" fmla="val 6989"/>
            </a:avLst>
          </a:prstGeom>
          <a:solidFill>
            <a:srgbClr val="88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Mystery Feather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2" y="2718057"/>
            <a:ext cx="410443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Otis’s friends try to help him find the bird with blue feathers.</a:t>
            </a:r>
          </a:p>
          <a:p>
            <a:endParaRPr lang="en-GB" dirty="0"/>
          </a:p>
          <a:p>
            <a:r>
              <a:rPr lang="en-GB" dirty="0"/>
              <a:t>Together, they decide to make a poster!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453" y="1811965"/>
            <a:ext cx="2994169" cy="16919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648" y="3503875"/>
            <a:ext cx="1232890" cy="22919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700" y="4502723"/>
            <a:ext cx="1440157" cy="11494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239" y="4471195"/>
            <a:ext cx="1821370" cy="118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78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118068" y="835092"/>
            <a:ext cx="408420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600" b="1" dirty="0"/>
              <a:t>Mystery Feather Found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962400" y="765175"/>
            <a:ext cx="4425950" cy="5327650"/>
          </a:xfrm>
          <a:prstGeom prst="roundRect">
            <a:avLst>
              <a:gd name="adj" fmla="val 3520"/>
            </a:avLst>
          </a:prstGeom>
          <a:noFill/>
          <a:ln w="38100">
            <a:solidFill>
              <a:srgbClr val="013F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142327" y="2078951"/>
            <a:ext cx="2428155" cy="1969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Tell Otis Owl right away.</a:t>
            </a:r>
          </a:p>
          <a:p>
            <a:endParaRPr lang="en-GB" sz="1600" dirty="0"/>
          </a:p>
          <a:p>
            <a:r>
              <a:rPr lang="en-GB" sz="1600" dirty="0"/>
              <a:t>We have found a beautiful blue feather that must belong to a brilliant bird.</a:t>
            </a:r>
          </a:p>
          <a:p>
            <a:endParaRPr lang="en-GB" sz="1600" dirty="0"/>
          </a:p>
          <a:p>
            <a:r>
              <a:rPr lang="en-GB" sz="1600" dirty="0"/>
              <a:t>We would love to find them and become friends.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2326" y="1390184"/>
            <a:ext cx="386093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/>
              <a:t>Have you seen a bird with </a:t>
            </a:r>
          </a:p>
          <a:p>
            <a:r>
              <a:rPr lang="en-GB" sz="1600" b="1" dirty="0"/>
              <a:t>shiny blue feathers?</a:t>
            </a:r>
          </a:p>
        </p:txBody>
      </p:sp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Persuasive Posters</a:t>
            </a:r>
            <a:endParaRPr lang="en-GB" sz="2400" dirty="0">
              <a:latin typeface="+mn-lt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5651" y="1439501"/>
            <a:ext cx="3001589" cy="1989499"/>
          </a:xfrm>
          <a:prstGeom prst="roundRect">
            <a:avLst>
              <a:gd name="adj" fmla="val 4576"/>
            </a:avLst>
          </a:prstGeom>
          <a:solidFill>
            <a:srgbClr val="88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27862" y="1593757"/>
            <a:ext cx="244126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Let’s read the poster together.</a:t>
            </a:r>
          </a:p>
          <a:p>
            <a:endParaRPr lang="en-GB" dirty="0"/>
          </a:p>
          <a:p>
            <a:r>
              <a:rPr lang="en-GB" dirty="0"/>
              <a:t>What do you think the poster is trying to tell us or make us do?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104617" y="894142"/>
            <a:ext cx="4143091" cy="263227"/>
            <a:chOff x="4095257" y="894142"/>
            <a:chExt cx="4143091" cy="263227"/>
          </a:xfrm>
        </p:grpSpPr>
        <p:sp>
          <p:nvSpPr>
            <p:cNvPr id="19" name="5-Point Star 18"/>
            <p:cNvSpPr/>
            <p:nvPr/>
          </p:nvSpPr>
          <p:spPr>
            <a:xfrm>
              <a:off x="4095257" y="912925"/>
              <a:ext cx="244444" cy="244444"/>
            </a:xfrm>
            <a:prstGeom prst="star5">
              <a:avLst/>
            </a:prstGeom>
            <a:solidFill>
              <a:srgbClr val="013F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5-Point Star 21"/>
            <p:cNvSpPr/>
            <p:nvPr/>
          </p:nvSpPr>
          <p:spPr>
            <a:xfrm>
              <a:off x="7993904" y="894142"/>
              <a:ext cx="244444" cy="244444"/>
            </a:xfrm>
            <a:prstGeom prst="star5">
              <a:avLst/>
            </a:prstGeom>
            <a:solidFill>
              <a:srgbClr val="013F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75642" y="3505200"/>
            <a:ext cx="1332726" cy="215985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142325" y="4204236"/>
            <a:ext cx="2506126" cy="17235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Would you like to meet an amazing new bird?</a:t>
            </a:r>
          </a:p>
          <a:p>
            <a:endParaRPr lang="en-GB" sz="1600" dirty="0"/>
          </a:p>
          <a:p>
            <a:r>
              <a:rPr lang="en-GB" sz="1600" dirty="0"/>
              <a:t>Keep your eyes peeled. </a:t>
            </a:r>
          </a:p>
          <a:p>
            <a:endParaRPr lang="en-GB" sz="1600" dirty="0"/>
          </a:p>
          <a:p>
            <a:r>
              <a:rPr lang="en-GB" sz="1600" dirty="0"/>
              <a:t>How wonderful it would be </a:t>
            </a:r>
          </a:p>
          <a:p>
            <a:r>
              <a:rPr lang="en-GB" sz="1600" dirty="0"/>
              <a:t>to solve this mystery!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84" t="45018" r="2242"/>
          <a:stretch/>
        </p:blipFill>
        <p:spPr>
          <a:xfrm>
            <a:off x="6573661" y="1413526"/>
            <a:ext cx="1660750" cy="16639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19309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Persuasive Posters</a:t>
            </a:r>
            <a:endParaRPr lang="en-GB" sz="2400" dirty="0">
              <a:latin typeface="+mn-lt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5651" y="1439502"/>
            <a:ext cx="3001589" cy="1690198"/>
          </a:xfrm>
          <a:prstGeom prst="roundRect">
            <a:avLst>
              <a:gd name="adj" fmla="val 4576"/>
            </a:avLst>
          </a:prstGeom>
          <a:solidFill>
            <a:srgbClr val="88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27862" y="1593757"/>
            <a:ext cx="2441268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poster is using different types of sentences to persuade us to help find the bird that Otis is looking for.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118068" y="835092"/>
            <a:ext cx="408420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600" b="1" dirty="0"/>
              <a:t>Mystery Feather Found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962400" y="765175"/>
            <a:ext cx="4425950" cy="5327650"/>
          </a:xfrm>
          <a:prstGeom prst="roundRect">
            <a:avLst>
              <a:gd name="adj" fmla="val 3520"/>
            </a:avLst>
          </a:prstGeom>
          <a:noFill/>
          <a:ln w="38100">
            <a:solidFill>
              <a:srgbClr val="013F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42327" y="2078951"/>
            <a:ext cx="2428155" cy="1969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Tell Otis Owl right away.</a:t>
            </a:r>
          </a:p>
          <a:p>
            <a:endParaRPr lang="en-GB" sz="1600" dirty="0"/>
          </a:p>
          <a:p>
            <a:r>
              <a:rPr lang="en-GB" sz="1600" dirty="0"/>
              <a:t>We have found a beautiful blue feather that must belong to a brilliant bird.</a:t>
            </a:r>
          </a:p>
          <a:p>
            <a:endParaRPr lang="en-GB" sz="1600" dirty="0"/>
          </a:p>
          <a:p>
            <a:r>
              <a:rPr lang="en-GB" sz="1600" dirty="0"/>
              <a:t>We would love to find them and become friends.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142326" y="1390184"/>
            <a:ext cx="386093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/>
              <a:t>Have you seen a bird with </a:t>
            </a:r>
          </a:p>
          <a:p>
            <a:r>
              <a:rPr lang="en-GB" sz="1600" b="1" dirty="0"/>
              <a:t>shiny blue feathers?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4104617" y="894142"/>
            <a:ext cx="4143091" cy="263227"/>
            <a:chOff x="4095257" y="894142"/>
            <a:chExt cx="4143091" cy="263227"/>
          </a:xfrm>
        </p:grpSpPr>
        <p:sp>
          <p:nvSpPr>
            <p:cNvPr id="26" name="5-Point Star 25"/>
            <p:cNvSpPr/>
            <p:nvPr/>
          </p:nvSpPr>
          <p:spPr>
            <a:xfrm>
              <a:off x="4095257" y="912925"/>
              <a:ext cx="244444" cy="244444"/>
            </a:xfrm>
            <a:prstGeom prst="star5">
              <a:avLst/>
            </a:prstGeom>
            <a:solidFill>
              <a:srgbClr val="013F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5-Point Star 26"/>
            <p:cNvSpPr/>
            <p:nvPr/>
          </p:nvSpPr>
          <p:spPr>
            <a:xfrm>
              <a:off x="7993904" y="894142"/>
              <a:ext cx="244444" cy="244444"/>
            </a:xfrm>
            <a:prstGeom prst="star5">
              <a:avLst/>
            </a:prstGeom>
            <a:solidFill>
              <a:srgbClr val="013F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75642" y="3505200"/>
            <a:ext cx="1332726" cy="2159850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4142325" y="4204236"/>
            <a:ext cx="2506126" cy="17235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Would you like to meet an amazing new bird?</a:t>
            </a:r>
          </a:p>
          <a:p>
            <a:endParaRPr lang="en-GB" sz="1600" dirty="0"/>
          </a:p>
          <a:p>
            <a:r>
              <a:rPr lang="en-GB" sz="1600" dirty="0"/>
              <a:t>Keep your eyes peeled. </a:t>
            </a:r>
          </a:p>
          <a:p>
            <a:endParaRPr lang="en-GB" sz="1600" dirty="0"/>
          </a:p>
          <a:p>
            <a:r>
              <a:rPr lang="en-GB" sz="1600" dirty="0"/>
              <a:t>How wonderful it would be </a:t>
            </a:r>
          </a:p>
          <a:p>
            <a:r>
              <a:rPr lang="en-GB" sz="1600" dirty="0"/>
              <a:t>to solve this mystery!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84" t="45018" r="2242"/>
          <a:stretch/>
        </p:blipFill>
        <p:spPr>
          <a:xfrm>
            <a:off x="6573661" y="1413526"/>
            <a:ext cx="1660750" cy="16639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36936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1236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Statements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Statements are sentences which tell you something, like a fact. They should contain a verb, a noun and usually end with a full stop.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2A5E5"/>
                </a:solidFill>
              </a:rPr>
              <a:t>Birds have feathers.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5650" y="3648669"/>
            <a:ext cx="7632700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a persuasive poster, the statement might tell the reader how </a:t>
            </a:r>
            <a:br>
              <a:rPr lang="en-GB" dirty="0"/>
            </a:br>
            <a:r>
              <a:rPr lang="en-GB" dirty="0"/>
              <a:t>brilliant something is.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2A5E5"/>
                </a:solidFill>
              </a:rPr>
              <a:t>Robins have beautiful bright red feathers on their chests.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515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F082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Questions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Questions are sentences that ask you something. They usually end with a question mark.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F08214"/>
                </a:solidFill>
              </a:rPr>
              <a:t>Do you like birds?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0885" y="3677244"/>
            <a:ext cx="7632700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persuasive poster might ask a question that sounds like we should give one obvious answer, usually yes or no.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F08214"/>
                </a:solidFill>
              </a:rPr>
              <a:t>Can you think of anything more beautiful than a majestic swan?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70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009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Commands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Commands are sentences that tell you to do something. They are found in instructions and start with an imperative verb (bossy word).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09384"/>
                </a:solidFill>
              </a:rPr>
              <a:t>Listen to the birds singing.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0885" y="3620094"/>
            <a:ext cx="7632700" cy="17543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a persuasive poster, the command might be telling us to do </a:t>
            </a:r>
            <a:br>
              <a:rPr lang="en-GB" dirty="0"/>
            </a:br>
            <a:r>
              <a:rPr lang="en-GB" dirty="0"/>
              <a:t>or buy something.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09384"/>
                </a:solidFill>
              </a:rPr>
              <a:t>Come and join us on a bird-spotting adventure today.</a:t>
            </a:r>
          </a:p>
        </p:txBody>
      </p:sp>
    </p:spTree>
    <p:extLst>
      <p:ext uri="{BB962C8B-B14F-4D97-AF65-F5344CB8AC3E}">
        <p14:creationId xmlns:p14="http://schemas.microsoft.com/office/powerpoint/2010/main" val="173834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Exclamations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 exclamation is a sentence beginning with ‘What’ or ‘How’. It is a full sentence, including a verb, which ends with an exclamation mark.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BE0928"/>
                </a:solidFill>
              </a:rPr>
              <a:t>What a lovely bird this is!</a:t>
            </a:r>
          </a:p>
        </p:txBody>
      </p:sp>
      <p:sp>
        <p:nvSpPr>
          <p:cNvPr id="6" name="Rectangle 5"/>
          <p:cNvSpPr/>
          <p:nvPr/>
        </p:nvSpPr>
        <p:spPr>
          <a:xfrm>
            <a:off x="750885" y="3620094"/>
            <a:ext cx="763270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a persuasive poster, the exclamation sentence might be used to make it seem like the writer truly thinks something is amazing.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BE0928"/>
                </a:solidFill>
              </a:rPr>
              <a:t>What incredible birds barn owls are!</a:t>
            </a:r>
          </a:p>
          <a:p>
            <a:r>
              <a:rPr lang="en-GB" sz="3000" dirty="0">
                <a:solidFill>
                  <a:srgbClr val="BE0928"/>
                </a:solidFill>
              </a:rPr>
              <a:t>How fantastic it would be to see a barn owl in the wild!</a:t>
            </a:r>
          </a:p>
        </p:txBody>
      </p:sp>
    </p:spTree>
    <p:extLst>
      <p:ext uri="{BB962C8B-B14F-4D97-AF65-F5344CB8AC3E}">
        <p14:creationId xmlns:p14="http://schemas.microsoft.com/office/powerpoint/2010/main" val="309643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Types of Sentences</a:t>
            </a:r>
            <a:endParaRPr lang="en-GB" sz="24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6843" y="1443841"/>
            <a:ext cx="29098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spot the different types of sentences in </a:t>
            </a:r>
            <a:br>
              <a:rPr lang="en-GB" dirty="0"/>
            </a:br>
            <a:r>
              <a:rPr lang="en-GB" dirty="0"/>
              <a:t>the poster?</a:t>
            </a:r>
          </a:p>
          <a:p>
            <a:endParaRPr lang="en-GB" dirty="0"/>
          </a:p>
          <a:p>
            <a:r>
              <a:rPr lang="en-GB" dirty="0">
                <a:solidFill>
                  <a:srgbClr val="02A5E5"/>
                </a:solidFill>
                <a:latin typeface="Twinkl SemiBold" pitchFamily="2" charset="0"/>
              </a:rPr>
              <a:t>Statement</a:t>
            </a:r>
          </a:p>
          <a:p>
            <a:endParaRPr lang="en-GB" dirty="0"/>
          </a:p>
          <a:p>
            <a:r>
              <a:rPr lang="en-GB" dirty="0">
                <a:solidFill>
                  <a:srgbClr val="F08214"/>
                </a:solidFill>
                <a:latin typeface="Twinkl SemiBold" pitchFamily="2" charset="0"/>
              </a:rPr>
              <a:t>Question</a:t>
            </a:r>
          </a:p>
          <a:p>
            <a:endParaRPr lang="en-GB" dirty="0"/>
          </a:p>
          <a:p>
            <a:r>
              <a:rPr lang="en-GB" dirty="0">
                <a:solidFill>
                  <a:srgbClr val="009384"/>
                </a:solidFill>
                <a:latin typeface="Twinkl SemiBold" pitchFamily="2" charset="0"/>
              </a:rPr>
              <a:t>Command</a:t>
            </a:r>
          </a:p>
          <a:p>
            <a:endParaRPr lang="en-GB" dirty="0"/>
          </a:p>
          <a:p>
            <a:r>
              <a:rPr lang="en-GB" dirty="0">
                <a:solidFill>
                  <a:srgbClr val="BE0928"/>
                </a:solidFill>
                <a:latin typeface="Twinkl SemiBold" pitchFamily="2" charset="0"/>
              </a:rPr>
              <a:t>Exclamation</a:t>
            </a:r>
          </a:p>
          <a:p>
            <a:endParaRPr lang="en-GB" dirty="0"/>
          </a:p>
          <a:p>
            <a:r>
              <a:rPr lang="en-GB" dirty="0"/>
              <a:t>Talk to your partner.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118068" y="835092"/>
            <a:ext cx="408420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600" b="1" dirty="0"/>
              <a:t>Mystery Feather Found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62400" y="765175"/>
            <a:ext cx="4425950" cy="5327650"/>
          </a:xfrm>
          <a:prstGeom prst="roundRect">
            <a:avLst>
              <a:gd name="adj" fmla="val 3520"/>
            </a:avLst>
          </a:prstGeom>
          <a:noFill/>
          <a:ln w="38100">
            <a:solidFill>
              <a:srgbClr val="013F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142327" y="2078951"/>
            <a:ext cx="2428155" cy="1969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Tell Otis Owl right away.</a:t>
            </a:r>
          </a:p>
          <a:p>
            <a:endParaRPr lang="en-GB" sz="1600" dirty="0"/>
          </a:p>
          <a:p>
            <a:r>
              <a:rPr lang="en-GB" sz="1600" dirty="0"/>
              <a:t>We have found a beautiful blue feather that must belong to a brilliant bird.</a:t>
            </a:r>
          </a:p>
          <a:p>
            <a:endParaRPr lang="en-GB" sz="1600" dirty="0"/>
          </a:p>
          <a:p>
            <a:r>
              <a:rPr lang="en-GB" sz="1600" dirty="0"/>
              <a:t>We would love to find them and become friends.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142326" y="1390184"/>
            <a:ext cx="386093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/>
              <a:t>Have you seen a bird with </a:t>
            </a:r>
          </a:p>
          <a:p>
            <a:r>
              <a:rPr lang="en-GB" sz="1600" b="1" dirty="0"/>
              <a:t>shiny blue feathers?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4104617" y="894142"/>
            <a:ext cx="4143091" cy="263227"/>
            <a:chOff x="4095257" y="894142"/>
            <a:chExt cx="4143091" cy="263227"/>
          </a:xfrm>
        </p:grpSpPr>
        <p:sp>
          <p:nvSpPr>
            <p:cNvPr id="30" name="5-Point Star 29"/>
            <p:cNvSpPr/>
            <p:nvPr/>
          </p:nvSpPr>
          <p:spPr>
            <a:xfrm>
              <a:off x="4095257" y="912925"/>
              <a:ext cx="244444" cy="244444"/>
            </a:xfrm>
            <a:prstGeom prst="star5">
              <a:avLst/>
            </a:prstGeom>
            <a:solidFill>
              <a:srgbClr val="013F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5-Point Star 30"/>
            <p:cNvSpPr/>
            <p:nvPr/>
          </p:nvSpPr>
          <p:spPr>
            <a:xfrm>
              <a:off x="7993904" y="894142"/>
              <a:ext cx="244444" cy="244444"/>
            </a:xfrm>
            <a:prstGeom prst="star5">
              <a:avLst/>
            </a:prstGeom>
            <a:solidFill>
              <a:srgbClr val="013F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75642" y="3505200"/>
            <a:ext cx="1332726" cy="2159850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4142325" y="4204236"/>
            <a:ext cx="2506126" cy="17235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Would you like to meet an amazing new bird?</a:t>
            </a:r>
          </a:p>
          <a:p>
            <a:endParaRPr lang="en-GB" sz="1600" dirty="0"/>
          </a:p>
          <a:p>
            <a:r>
              <a:rPr lang="en-GB" sz="1600" dirty="0"/>
              <a:t>Keep your eyes peeled. </a:t>
            </a:r>
          </a:p>
          <a:p>
            <a:endParaRPr lang="en-GB" sz="1600" dirty="0"/>
          </a:p>
          <a:p>
            <a:r>
              <a:rPr lang="en-GB" sz="1600" dirty="0"/>
              <a:t>How wonderful it would be </a:t>
            </a:r>
          </a:p>
          <a:p>
            <a:r>
              <a:rPr lang="en-GB" sz="1600" dirty="0"/>
              <a:t>to solve this mystery!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84" t="45018" r="2242"/>
          <a:stretch/>
        </p:blipFill>
        <p:spPr>
          <a:xfrm>
            <a:off x="6573661" y="1413526"/>
            <a:ext cx="1660750" cy="16639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9427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962400" y="765175"/>
            <a:ext cx="4425950" cy="5327650"/>
            <a:chOff x="3962400" y="765175"/>
            <a:chExt cx="4425950" cy="5327650"/>
          </a:xfrm>
        </p:grpSpPr>
        <p:sp>
          <p:nvSpPr>
            <p:cNvPr id="35" name="Rectangle 34"/>
            <p:cNvSpPr/>
            <p:nvPr/>
          </p:nvSpPr>
          <p:spPr>
            <a:xfrm>
              <a:off x="4118068" y="835092"/>
              <a:ext cx="4084205" cy="40011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600" b="1" dirty="0"/>
                <a:t>Mystery Feather Found</a:t>
              </a:r>
            </a:p>
          </p:txBody>
        </p:sp>
        <p:sp>
          <p:nvSpPr>
            <p:cNvPr id="39" name="Rounded Rectangle 38"/>
            <p:cNvSpPr/>
            <p:nvPr/>
          </p:nvSpPr>
          <p:spPr>
            <a:xfrm>
              <a:off x="3962400" y="765175"/>
              <a:ext cx="4425950" cy="5327650"/>
            </a:xfrm>
            <a:prstGeom prst="roundRect">
              <a:avLst>
                <a:gd name="adj" fmla="val 3520"/>
              </a:avLst>
            </a:prstGeom>
            <a:noFill/>
            <a:ln w="38100">
              <a:solidFill>
                <a:srgbClr val="013F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4142327" y="2078951"/>
              <a:ext cx="2428155" cy="196977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1600" dirty="0"/>
                <a:t>Tell Otis Owl right away.</a:t>
              </a:r>
            </a:p>
            <a:p>
              <a:endParaRPr lang="en-GB" sz="1600" dirty="0"/>
            </a:p>
            <a:p>
              <a:r>
                <a:rPr lang="en-GB" sz="1600" dirty="0"/>
                <a:t>We have found a beautiful blue feather that must belong to a brilliant bird.</a:t>
              </a:r>
            </a:p>
            <a:p>
              <a:endParaRPr lang="en-GB" sz="1600" dirty="0"/>
            </a:p>
            <a:p>
              <a:r>
                <a:rPr lang="en-GB" sz="1600" dirty="0"/>
                <a:t>We would love to find them and become friends.</a:t>
              </a: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142326" y="1390184"/>
              <a:ext cx="386093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1600" b="1" dirty="0"/>
                <a:t>Have you seen a bird with </a:t>
              </a:r>
            </a:p>
            <a:p>
              <a:r>
                <a:rPr lang="en-GB" sz="1600" b="1" dirty="0"/>
                <a:t>shiny blue feathers?</a:t>
              </a: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4104617" y="894142"/>
              <a:ext cx="4143091" cy="263227"/>
              <a:chOff x="4095257" y="894142"/>
              <a:chExt cx="4143091" cy="263227"/>
            </a:xfrm>
          </p:grpSpPr>
          <p:sp>
            <p:nvSpPr>
              <p:cNvPr id="43" name="5-Point Star 42"/>
              <p:cNvSpPr/>
              <p:nvPr/>
            </p:nvSpPr>
            <p:spPr>
              <a:xfrm>
                <a:off x="4095257" y="912925"/>
                <a:ext cx="244444" cy="244444"/>
              </a:xfrm>
              <a:prstGeom prst="star5">
                <a:avLst/>
              </a:prstGeom>
              <a:solidFill>
                <a:srgbClr val="013F7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4" name="5-Point Star 43"/>
              <p:cNvSpPr/>
              <p:nvPr/>
            </p:nvSpPr>
            <p:spPr>
              <a:xfrm>
                <a:off x="7993904" y="894142"/>
                <a:ext cx="244444" cy="244444"/>
              </a:xfrm>
              <a:prstGeom prst="star5">
                <a:avLst/>
              </a:prstGeom>
              <a:solidFill>
                <a:srgbClr val="013F7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775642" y="3505200"/>
              <a:ext cx="1332726" cy="2159850"/>
            </a:xfrm>
            <a:prstGeom prst="rect">
              <a:avLst/>
            </a:prstGeom>
          </p:spPr>
        </p:pic>
        <p:sp>
          <p:nvSpPr>
            <p:cNvPr id="52" name="Rectangle 51"/>
            <p:cNvSpPr/>
            <p:nvPr/>
          </p:nvSpPr>
          <p:spPr>
            <a:xfrm>
              <a:off x="4142325" y="4204236"/>
              <a:ext cx="2506126" cy="172354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sz="1600" dirty="0"/>
                <a:t>Would you like to meet an amazing new bird?</a:t>
              </a:r>
            </a:p>
            <a:p>
              <a:endParaRPr lang="en-GB" sz="1600" dirty="0"/>
            </a:p>
            <a:p>
              <a:r>
                <a:rPr lang="en-GB" sz="1600" dirty="0"/>
                <a:t>Keep your eyes peeled. </a:t>
              </a:r>
            </a:p>
            <a:p>
              <a:endParaRPr lang="en-GB" sz="1600" dirty="0"/>
            </a:p>
            <a:p>
              <a:r>
                <a:rPr lang="en-GB" sz="1600" dirty="0"/>
                <a:t>How wonderful it would be </a:t>
              </a:r>
            </a:p>
            <a:p>
              <a:r>
                <a:rPr lang="en-GB" sz="1600" dirty="0"/>
                <a:t>to solve this mystery!</a:t>
              </a:r>
            </a:p>
          </p:txBody>
        </p:sp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984" t="45018" r="2242"/>
            <a:stretch/>
          </p:blipFill>
          <p:spPr>
            <a:xfrm>
              <a:off x="6573661" y="1413526"/>
              <a:ext cx="1660750" cy="1663900"/>
            </a:xfrm>
            <a:prstGeom prst="ellipse">
              <a:avLst/>
            </a:prstGeom>
          </p:spPr>
        </p:pic>
      </p:grpSp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Types of Sentences</a:t>
            </a:r>
            <a:endParaRPr lang="en-GB" sz="2400" dirty="0">
              <a:latin typeface="+mn-lt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241523" y="1383906"/>
            <a:ext cx="5491786" cy="488794"/>
            <a:chOff x="826574" y="1535153"/>
            <a:chExt cx="5491786" cy="488794"/>
          </a:xfrm>
        </p:grpSpPr>
        <p:sp>
          <p:nvSpPr>
            <p:cNvPr id="15" name="Rectangle 14"/>
            <p:cNvSpPr/>
            <p:nvPr/>
          </p:nvSpPr>
          <p:spPr>
            <a:xfrm>
              <a:off x="826574" y="1626707"/>
              <a:ext cx="254637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F08214"/>
                  </a:solidFill>
                  <a:latin typeface="Twinkl SemiBold" pitchFamily="2" charset="0"/>
                </a:rPr>
                <a:t>Question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037030" y="1535153"/>
              <a:ext cx="4281330" cy="488794"/>
            </a:xfrm>
            <a:prstGeom prst="rect">
              <a:avLst/>
            </a:prstGeom>
            <a:noFill/>
            <a:ln w="19050">
              <a:solidFill>
                <a:srgbClr val="F082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43029" y="2028021"/>
            <a:ext cx="5390310" cy="304699"/>
            <a:chOff x="826574" y="3585383"/>
            <a:chExt cx="5390310" cy="276999"/>
          </a:xfrm>
        </p:grpSpPr>
        <p:sp>
          <p:nvSpPr>
            <p:cNvPr id="21" name="Rectangle 20"/>
            <p:cNvSpPr/>
            <p:nvPr/>
          </p:nvSpPr>
          <p:spPr>
            <a:xfrm>
              <a:off x="826574" y="3585383"/>
              <a:ext cx="254637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09384"/>
                  </a:solidFill>
                  <a:latin typeface="Twinkl SemiBold" pitchFamily="2" charset="0"/>
                </a:rPr>
                <a:t>Command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037030" y="3591302"/>
              <a:ext cx="4179854" cy="261609"/>
            </a:xfrm>
            <a:prstGeom prst="rect">
              <a:avLst/>
            </a:prstGeom>
            <a:noFill/>
            <a:ln w="19050">
              <a:solidFill>
                <a:srgbClr val="009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309704" y="5398137"/>
            <a:ext cx="5463843" cy="552195"/>
            <a:chOff x="893249" y="3312032"/>
            <a:chExt cx="5463843" cy="552195"/>
          </a:xfrm>
        </p:grpSpPr>
        <p:sp>
          <p:nvSpPr>
            <p:cNvPr id="25" name="Rectangle 24"/>
            <p:cNvSpPr/>
            <p:nvPr/>
          </p:nvSpPr>
          <p:spPr>
            <a:xfrm>
              <a:off x="893249" y="3436008"/>
              <a:ext cx="254637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BE0928"/>
                  </a:solidFill>
                  <a:latin typeface="Twinkl SemiBold" pitchFamily="2" charset="0"/>
                </a:rPr>
                <a:t>Exclamation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037030" y="3312032"/>
              <a:ext cx="4320062" cy="552195"/>
            </a:xfrm>
            <a:prstGeom prst="rect">
              <a:avLst/>
            </a:prstGeom>
            <a:noFill/>
            <a:ln w="19050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243029" y="2534562"/>
            <a:ext cx="5399741" cy="802358"/>
            <a:chOff x="826574" y="2291062"/>
            <a:chExt cx="5399741" cy="802358"/>
          </a:xfrm>
        </p:grpSpPr>
        <p:sp>
          <p:nvSpPr>
            <p:cNvPr id="31" name="Rectangle 30"/>
            <p:cNvSpPr/>
            <p:nvPr/>
          </p:nvSpPr>
          <p:spPr>
            <a:xfrm>
              <a:off x="826574" y="2568631"/>
              <a:ext cx="254637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2A5E5"/>
                  </a:solidFill>
                  <a:latin typeface="Twinkl SemiBold" pitchFamily="2" charset="0"/>
                </a:rPr>
                <a:t>Statement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037030" y="2291062"/>
              <a:ext cx="4189285" cy="802358"/>
            </a:xfrm>
            <a:prstGeom prst="rect">
              <a:avLst/>
            </a:prstGeom>
            <a:noFill/>
            <a:ln w="19050">
              <a:solidFill>
                <a:srgbClr val="02A5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241523" y="3503592"/>
            <a:ext cx="5391816" cy="535603"/>
            <a:chOff x="826574" y="2291061"/>
            <a:chExt cx="5391816" cy="535603"/>
          </a:xfrm>
        </p:grpSpPr>
        <p:sp>
          <p:nvSpPr>
            <p:cNvPr id="37" name="Rectangle 36"/>
            <p:cNvSpPr/>
            <p:nvPr/>
          </p:nvSpPr>
          <p:spPr>
            <a:xfrm>
              <a:off x="826574" y="2403082"/>
              <a:ext cx="254637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2A5E5"/>
                  </a:solidFill>
                  <a:latin typeface="Twinkl SemiBold" pitchFamily="2" charset="0"/>
                </a:rPr>
                <a:t>Statement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037029" y="2291061"/>
              <a:ext cx="4181361" cy="535603"/>
            </a:xfrm>
            <a:prstGeom prst="rect">
              <a:avLst/>
            </a:prstGeom>
            <a:noFill/>
            <a:ln w="19050">
              <a:solidFill>
                <a:srgbClr val="02A5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223979" y="4887330"/>
            <a:ext cx="5409360" cy="340644"/>
            <a:chOff x="807524" y="3591302"/>
            <a:chExt cx="5409360" cy="309676"/>
          </a:xfrm>
        </p:grpSpPr>
        <p:sp>
          <p:nvSpPr>
            <p:cNvPr id="46" name="Rectangle 45"/>
            <p:cNvSpPr/>
            <p:nvPr/>
          </p:nvSpPr>
          <p:spPr>
            <a:xfrm>
              <a:off x="807524" y="3620019"/>
              <a:ext cx="254637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09384"/>
                  </a:solidFill>
                  <a:latin typeface="Twinkl SemiBold" pitchFamily="2" charset="0"/>
                </a:rPr>
                <a:t>Command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2037030" y="3591302"/>
              <a:ext cx="4179854" cy="309676"/>
            </a:xfrm>
            <a:prstGeom prst="rect">
              <a:avLst/>
            </a:prstGeom>
            <a:noFill/>
            <a:ln w="19050">
              <a:solidFill>
                <a:srgbClr val="009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108173" y="4161780"/>
            <a:ext cx="5534598" cy="579658"/>
            <a:chOff x="693224" y="1568863"/>
            <a:chExt cx="5534598" cy="579658"/>
          </a:xfrm>
        </p:grpSpPr>
        <p:sp>
          <p:nvSpPr>
            <p:cNvPr id="49" name="Rectangle 48"/>
            <p:cNvSpPr/>
            <p:nvPr/>
          </p:nvSpPr>
          <p:spPr>
            <a:xfrm>
              <a:off x="693224" y="1702907"/>
              <a:ext cx="254637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F08214"/>
                  </a:solidFill>
                  <a:latin typeface="Twinkl SemiBold" pitchFamily="2" charset="0"/>
                </a:rPr>
                <a:t>Question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037030" y="1568863"/>
              <a:ext cx="4190792" cy="579658"/>
            </a:xfrm>
            <a:prstGeom prst="rect">
              <a:avLst/>
            </a:prstGeom>
            <a:noFill/>
            <a:ln w="19050">
              <a:solidFill>
                <a:srgbClr val="F082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17493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+mn-lt"/>
              </a:rPr>
              <a:t>Your task today…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53161" y="1465359"/>
            <a:ext cx="587193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 smtClean="0"/>
              <a:t>Year 1- </a:t>
            </a:r>
            <a:r>
              <a:rPr lang="en-GB" dirty="0" smtClean="0"/>
              <a:t>Read through the story again.</a:t>
            </a:r>
          </a:p>
          <a:p>
            <a:pPr algn="ctr"/>
            <a:r>
              <a:rPr lang="en-GB" dirty="0" smtClean="0"/>
              <a:t>Spot the statements. </a:t>
            </a:r>
          </a:p>
          <a:p>
            <a:pPr algn="ctr"/>
            <a:r>
              <a:rPr lang="en-GB" dirty="0" smtClean="0"/>
              <a:t>Write out 3 in your home learning book.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61" y="1623706"/>
            <a:ext cx="985920" cy="137070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53161" y="2867321"/>
            <a:ext cx="5871936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 smtClean="0"/>
              <a:t>Year 2- </a:t>
            </a:r>
            <a:r>
              <a:rPr lang="en-GB" dirty="0" smtClean="0"/>
              <a:t>Read through the story again.</a:t>
            </a:r>
          </a:p>
          <a:p>
            <a:pPr algn="ctr"/>
            <a:r>
              <a:rPr lang="en-GB" dirty="0" smtClean="0"/>
              <a:t>Spot the statements. </a:t>
            </a:r>
          </a:p>
          <a:p>
            <a:pPr algn="ctr"/>
            <a:r>
              <a:rPr lang="en-GB" dirty="0" smtClean="0"/>
              <a:t>Write out 4 in your home learning book.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Now write out a question, a command and exclamation from the story or write your own.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Use the help sheet to remember which is which!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482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344</TotalTime>
  <Words>600</Words>
  <Application>Microsoft Office PowerPoint</Application>
  <PresentationFormat>On-screen Show (4:3)</PresentationFormat>
  <Paragraphs>134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Twinkl SemiBold</vt:lpstr>
      <vt:lpstr>Twinkl</vt:lpstr>
      <vt:lpstr>Arial</vt:lpstr>
      <vt:lpstr>Office Theme</vt:lpstr>
      <vt:lpstr>PowerPoint Presentation</vt:lpstr>
      <vt:lpstr>The Mystery Feather</vt:lpstr>
      <vt:lpstr>The Mystery Feather</vt:lpstr>
      <vt:lpstr>Persuasive Posters</vt:lpstr>
      <vt:lpstr>Persuasive Posters</vt:lpstr>
      <vt:lpstr>Types of Sentences</vt:lpstr>
      <vt:lpstr>Types of Sentences</vt:lpstr>
      <vt:lpstr>Types of Sentences</vt:lpstr>
      <vt:lpstr>Types of Sentences</vt:lpstr>
      <vt:lpstr>Types of Sentences</vt:lpstr>
      <vt:lpstr>Types of Sentences</vt:lpstr>
      <vt:lpstr>Your task today…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Emma Griffiths</cp:lastModifiedBy>
  <cp:revision>28</cp:revision>
  <dcterms:created xsi:type="dcterms:W3CDTF">2019-03-22T12:31:17Z</dcterms:created>
  <dcterms:modified xsi:type="dcterms:W3CDTF">2020-06-10T11:03:32Z</dcterms:modified>
</cp:coreProperties>
</file>