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1"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434" autoAdjust="0"/>
  </p:normalViewPr>
  <p:slideViewPr>
    <p:cSldViewPr snapToGrid="0">
      <p:cViewPr varScale="1">
        <p:scale>
          <a:sx n="72" d="100"/>
          <a:sy n="72" d="100"/>
        </p:scale>
        <p:origin x="6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1A45069-466C-4F71-A3EE-7A50529B8D10}" type="datetimeFigureOut">
              <a:rPr lang="en-GB" smtClean="0"/>
              <a:t>27/03/2020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BEF5B1-4483-44C8-BB27-963B6C3A3C54}" type="slidenum">
              <a:rPr lang="en-GB" smtClean="0"/>
              <a:t>‹#›</a:t>
            </a:fld>
            <a:endParaRPr lang="en-GB"/>
          </a:p>
        </p:txBody>
      </p:sp>
    </p:spTree>
    <p:extLst>
      <p:ext uri="{BB962C8B-B14F-4D97-AF65-F5344CB8AC3E}">
        <p14:creationId xmlns:p14="http://schemas.microsoft.com/office/powerpoint/2010/main" val="10853952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91A45069-466C-4F71-A3EE-7A50529B8D10}" type="datetimeFigureOut">
              <a:rPr lang="en-GB" smtClean="0"/>
              <a:t>27/03/2020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BEF5B1-4483-44C8-BB27-963B6C3A3C54}" type="slidenum">
              <a:rPr lang="en-GB" smtClean="0"/>
              <a:t>‹#›</a:t>
            </a:fld>
            <a:endParaRPr lang="en-GB"/>
          </a:p>
        </p:txBody>
      </p:sp>
    </p:spTree>
    <p:extLst>
      <p:ext uri="{BB962C8B-B14F-4D97-AF65-F5344CB8AC3E}">
        <p14:creationId xmlns:p14="http://schemas.microsoft.com/office/powerpoint/2010/main" val="16999899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1A45069-466C-4F71-A3EE-7A50529B8D10}" type="datetimeFigureOut">
              <a:rPr lang="en-GB" smtClean="0"/>
              <a:t>27/03/2020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BEF5B1-4483-44C8-BB27-963B6C3A3C54}" type="slidenum">
              <a:rPr lang="en-GB" smtClean="0"/>
              <a:t>‹#›</a:t>
            </a:fld>
            <a:endParaRPr lang="en-GB"/>
          </a:p>
        </p:txBody>
      </p:sp>
    </p:spTree>
    <p:extLst>
      <p:ext uri="{BB962C8B-B14F-4D97-AF65-F5344CB8AC3E}">
        <p14:creationId xmlns:p14="http://schemas.microsoft.com/office/powerpoint/2010/main" val="42878136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1A45069-466C-4F71-A3EE-7A50529B8D10}" type="datetimeFigureOut">
              <a:rPr lang="en-GB" smtClean="0"/>
              <a:t>27/03/2020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BEF5B1-4483-44C8-BB27-963B6C3A3C54}" type="slidenum">
              <a:rPr lang="en-GB" smtClean="0"/>
              <a:t>‹#›</a:t>
            </a:fld>
            <a:endParaRPr lang="en-GB"/>
          </a:p>
        </p:txBody>
      </p:sp>
    </p:spTree>
    <p:extLst>
      <p:ext uri="{BB962C8B-B14F-4D97-AF65-F5344CB8AC3E}">
        <p14:creationId xmlns:p14="http://schemas.microsoft.com/office/powerpoint/2010/main" val="6636761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1A45069-466C-4F71-A3EE-7A50529B8D10}" type="datetimeFigureOut">
              <a:rPr lang="en-GB" smtClean="0"/>
              <a:t>27/03/2020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9BEF5B1-4483-44C8-BB27-963B6C3A3C54}" type="slidenum">
              <a:rPr lang="en-GB" smtClean="0"/>
              <a:t>‹#›</a:t>
            </a:fld>
            <a:endParaRPr lang="en-GB"/>
          </a:p>
        </p:txBody>
      </p:sp>
    </p:spTree>
    <p:extLst>
      <p:ext uri="{BB962C8B-B14F-4D97-AF65-F5344CB8AC3E}">
        <p14:creationId xmlns:p14="http://schemas.microsoft.com/office/powerpoint/2010/main" val="4728159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91A45069-466C-4F71-A3EE-7A50529B8D10}" type="datetimeFigureOut">
              <a:rPr lang="en-GB" smtClean="0"/>
              <a:t>27/03/2020</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89BEF5B1-4483-44C8-BB27-963B6C3A3C54}" type="slidenum">
              <a:rPr lang="en-GB" smtClean="0"/>
              <a:t>‹#›</a:t>
            </a:fld>
            <a:endParaRPr lang="en-GB"/>
          </a:p>
        </p:txBody>
      </p:sp>
    </p:spTree>
    <p:extLst>
      <p:ext uri="{BB962C8B-B14F-4D97-AF65-F5344CB8AC3E}">
        <p14:creationId xmlns:p14="http://schemas.microsoft.com/office/powerpoint/2010/main" val="15419011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91A45069-466C-4F71-A3EE-7A50529B8D10}" type="datetimeFigureOut">
              <a:rPr lang="en-GB" smtClean="0"/>
              <a:t>27/03/2020</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89BEF5B1-4483-44C8-BB27-963B6C3A3C54}" type="slidenum">
              <a:rPr lang="en-GB" smtClean="0"/>
              <a:t>‹#›</a:t>
            </a:fld>
            <a:endParaRPr lang="en-GB"/>
          </a:p>
        </p:txBody>
      </p:sp>
    </p:spTree>
    <p:extLst>
      <p:ext uri="{BB962C8B-B14F-4D97-AF65-F5344CB8AC3E}">
        <p14:creationId xmlns:p14="http://schemas.microsoft.com/office/powerpoint/2010/main" val="34035345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91A45069-466C-4F71-A3EE-7A50529B8D10}" type="datetimeFigureOut">
              <a:rPr lang="en-GB" smtClean="0"/>
              <a:t>27/03/2020</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89BEF5B1-4483-44C8-BB27-963B6C3A3C54}" type="slidenum">
              <a:rPr lang="en-GB" smtClean="0"/>
              <a:t>‹#›</a:t>
            </a:fld>
            <a:endParaRPr lang="en-GB"/>
          </a:p>
        </p:txBody>
      </p:sp>
    </p:spTree>
    <p:extLst>
      <p:ext uri="{BB962C8B-B14F-4D97-AF65-F5344CB8AC3E}">
        <p14:creationId xmlns:p14="http://schemas.microsoft.com/office/powerpoint/2010/main" val="38185477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1A45069-466C-4F71-A3EE-7A50529B8D10}" type="datetimeFigureOut">
              <a:rPr lang="en-GB" smtClean="0"/>
              <a:t>27/03/2020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BEF5B1-4483-44C8-BB27-963B6C3A3C54}" type="slidenum">
              <a:rPr lang="en-GB" smtClean="0"/>
              <a:t>‹#›</a:t>
            </a:fld>
            <a:endParaRPr lang="en-GB"/>
          </a:p>
        </p:txBody>
      </p:sp>
    </p:spTree>
    <p:extLst>
      <p:ext uri="{BB962C8B-B14F-4D97-AF65-F5344CB8AC3E}">
        <p14:creationId xmlns:p14="http://schemas.microsoft.com/office/powerpoint/2010/main" val="26803639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1A45069-466C-4F71-A3EE-7A50529B8D10}" type="datetimeFigureOut">
              <a:rPr lang="en-GB" smtClean="0"/>
              <a:t>27/03/2020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BEF5B1-4483-44C8-BB27-963B6C3A3C54}" type="slidenum">
              <a:rPr lang="en-GB" smtClean="0"/>
              <a:t>‹#›</a:t>
            </a:fld>
            <a:endParaRPr lang="en-GB"/>
          </a:p>
        </p:txBody>
      </p:sp>
    </p:spTree>
    <p:extLst>
      <p:ext uri="{BB962C8B-B14F-4D97-AF65-F5344CB8AC3E}">
        <p14:creationId xmlns:p14="http://schemas.microsoft.com/office/powerpoint/2010/main" val="36474337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91A45069-466C-4F71-A3EE-7A50529B8D10}" type="datetimeFigureOut">
              <a:rPr lang="en-GB" smtClean="0"/>
              <a:t>27/03/2020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BEF5B1-4483-44C8-BB27-963B6C3A3C54}" type="slidenum">
              <a:rPr lang="en-GB" smtClean="0"/>
              <a:t>‹#›</a:t>
            </a:fld>
            <a:endParaRPr lang="en-GB"/>
          </a:p>
        </p:txBody>
      </p:sp>
    </p:spTree>
    <p:extLst>
      <p:ext uri="{BB962C8B-B14F-4D97-AF65-F5344CB8AC3E}">
        <p14:creationId xmlns:p14="http://schemas.microsoft.com/office/powerpoint/2010/main" val="17410523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91A45069-466C-4F71-A3EE-7A50529B8D10}" type="datetimeFigureOut">
              <a:rPr lang="en-GB" smtClean="0"/>
              <a:t>27/03/2020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BEF5B1-4483-44C8-BB27-963B6C3A3C54}"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4252663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1A45069-466C-4F71-A3EE-7A50529B8D10}" type="datetimeFigureOut">
              <a:rPr lang="en-GB" smtClean="0"/>
              <a:t>27/03/2020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BEF5B1-4483-44C8-BB27-963B6C3A3C54}" type="slidenum">
              <a:rPr lang="en-GB" smtClean="0"/>
              <a:t>‹#›</a:t>
            </a:fld>
            <a:endParaRPr lang="en-GB"/>
          </a:p>
        </p:txBody>
      </p:sp>
    </p:spTree>
    <p:extLst>
      <p:ext uri="{BB962C8B-B14F-4D97-AF65-F5344CB8AC3E}">
        <p14:creationId xmlns:p14="http://schemas.microsoft.com/office/powerpoint/2010/main" val="1117724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1A45069-466C-4F71-A3EE-7A50529B8D10}" type="datetimeFigureOut">
              <a:rPr lang="en-GB" smtClean="0"/>
              <a:t>27/03/2020</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BEF5B1-4483-44C8-BB27-963B6C3A3C54}" type="slidenum">
              <a:rPr lang="en-GB" smtClean="0"/>
              <a:t>‹#›</a:t>
            </a:fld>
            <a:endParaRPr lang="en-GB"/>
          </a:p>
        </p:txBody>
      </p:sp>
    </p:spTree>
    <p:extLst>
      <p:ext uri="{BB962C8B-B14F-4D97-AF65-F5344CB8AC3E}">
        <p14:creationId xmlns:p14="http://schemas.microsoft.com/office/powerpoint/2010/main" val="27873056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1A45069-466C-4F71-A3EE-7A50529B8D10}" type="datetimeFigureOut">
              <a:rPr lang="en-GB" smtClean="0"/>
              <a:t>27/03/2020</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BEF5B1-4483-44C8-BB27-963B6C3A3C54}" type="slidenum">
              <a:rPr lang="en-GB" smtClean="0"/>
              <a:t>‹#›</a:t>
            </a:fld>
            <a:endParaRPr lang="en-GB"/>
          </a:p>
        </p:txBody>
      </p:sp>
    </p:spTree>
    <p:extLst>
      <p:ext uri="{BB962C8B-B14F-4D97-AF65-F5344CB8AC3E}">
        <p14:creationId xmlns:p14="http://schemas.microsoft.com/office/powerpoint/2010/main" val="1810590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1A45069-466C-4F71-A3EE-7A50529B8D10}" type="datetimeFigureOut">
              <a:rPr lang="en-GB" smtClean="0"/>
              <a:t>27/03/2020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BEF5B1-4483-44C8-BB27-963B6C3A3C54}" type="slidenum">
              <a:rPr lang="en-GB" smtClean="0"/>
              <a:t>‹#›</a:t>
            </a:fld>
            <a:endParaRPr lang="en-GB"/>
          </a:p>
        </p:txBody>
      </p:sp>
    </p:spTree>
    <p:extLst>
      <p:ext uri="{BB962C8B-B14F-4D97-AF65-F5344CB8AC3E}">
        <p14:creationId xmlns:p14="http://schemas.microsoft.com/office/powerpoint/2010/main" val="33596332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1A45069-466C-4F71-A3EE-7A50529B8D10}" type="datetimeFigureOut">
              <a:rPr lang="en-GB" smtClean="0"/>
              <a:t>27/03/2020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BEF5B1-4483-44C8-BB27-963B6C3A3C54}" type="slidenum">
              <a:rPr lang="en-GB" smtClean="0"/>
              <a:t>‹#›</a:t>
            </a:fld>
            <a:endParaRPr lang="en-GB"/>
          </a:p>
        </p:txBody>
      </p:sp>
    </p:spTree>
    <p:extLst>
      <p:ext uri="{BB962C8B-B14F-4D97-AF65-F5344CB8AC3E}">
        <p14:creationId xmlns:p14="http://schemas.microsoft.com/office/powerpoint/2010/main" val="27790498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91A45069-466C-4F71-A3EE-7A50529B8D10}" type="datetimeFigureOut">
              <a:rPr lang="en-GB" smtClean="0"/>
              <a:t>27/03/2020</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9BEF5B1-4483-44C8-BB27-963B6C3A3C54}" type="slidenum">
              <a:rPr lang="en-GB" smtClean="0"/>
              <a:t>‹#›</a:t>
            </a:fld>
            <a:endParaRPr lang="en-GB"/>
          </a:p>
        </p:txBody>
      </p:sp>
    </p:spTree>
    <p:extLst>
      <p:ext uri="{BB962C8B-B14F-4D97-AF65-F5344CB8AC3E}">
        <p14:creationId xmlns:p14="http://schemas.microsoft.com/office/powerpoint/2010/main" val="2726466554"/>
      </p:ext>
    </p:extLst>
  </p:cSld>
  <p:clrMap bg1="dk1" tx1="lt1" bg2="dk2" tx2="lt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 id="2147483773" r:id="rId12"/>
    <p:sldLayoutId id="2147483774" r:id="rId13"/>
    <p:sldLayoutId id="2147483775" r:id="rId14"/>
    <p:sldLayoutId id="2147483776" r:id="rId15"/>
    <p:sldLayoutId id="2147483777" r:id="rId16"/>
    <p:sldLayoutId id="2147483778"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8.jpg"/></Relationships>
</file>

<file path=ppt/slides/_rels/slide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4.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image" Target="../media/image16.jpg"/><Relationship Id="rId1" Type="http://schemas.openxmlformats.org/officeDocument/2006/relationships/slideLayout" Target="../slideLayouts/slideLayout2.xml"/><Relationship Id="rId6" Type="http://schemas.openxmlformats.org/officeDocument/2006/relationships/image" Target="../media/image20.jpg"/><Relationship Id="rId11" Type="http://schemas.openxmlformats.org/officeDocument/2006/relationships/image" Target="../media/image25.jpeg"/><Relationship Id="rId5" Type="http://schemas.openxmlformats.org/officeDocument/2006/relationships/image" Target="../media/image19.jpeg"/><Relationship Id="rId10" Type="http://schemas.openxmlformats.org/officeDocument/2006/relationships/image" Target="../media/image24.jpg"/><Relationship Id="rId4" Type="http://schemas.openxmlformats.org/officeDocument/2006/relationships/image" Target="../media/image18.jpeg"/><Relationship Id="rId9" Type="http://schemas.openxmlformats.org/officeDocument/2006/relationships/image" Target="../media/image23.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10297" y="1145486"/>
            <a:ext cx="9302839" cy="2621321"/>
          </a:xfrm>
        </p:spPr>
        <p:txBody>
          <a:bodyPr/>
          <a:lstStyle/>
          <a:p>
            <a:r>
              <a:rPr lang="en-GB" u="sng" dirty="0">
                <a:effectLst>
                  <a:outerShdw blurRad="38100" dist="38100" dir="2700000" algn="tl">
                    <a:srgbClr val="000000">
                      <a:alpha val="43137"/>
                    </a:srgbClr>
                  </a:outerShdw>
                </a:effectLst>
                <a:latin typeface="Algerian" panose="04020705040A02060702" pitchFamily="82" charset="0"/>
              </a:rPr>
              <a:t>Ancient Egypt</a:t>
            </a:r>
          </a:p>
        </p:txBody>
      </p:sp>
      <p:sp>
        <p:nvSpPr>
          <p:cNvPr id="3" name="Subtitle 2"/>
          <p:cNvSpPr>
            <a:spLocks noGrp="1"/>
          </p:cNvSpPr>
          <p:nvPr>
            <p:ph type="subTitle" idx="1"/>
          </p:nvPr>
        </p:nvSpPr>
        <p:spPr>
          <a:xfrm>
            <a:off x="5320555" y="3776388"/>
            <a:ext cx="8825658" cy="861420"/>
          </a:xfrm>
        </p:spPr>
        <p:txBody>
          <a:bodyPr/>
          <a:lstStyle/>
          <a:p>
            <a:r>
              <a:rPr lang="en-GB" u="sng" dirty="0">
                <a:solidFill>
                  <a:schemeClr val="tx1">
                    <a:lumMod val="95000"/>
                    <a:lumOff val="5000"/>
                  </a:schemeClr>
                </a:solidFill>
                <a:effectLst>
                  <a:outerShdw blurRad="38100" dist="38100" dir="2700000" algn="tl">
                    <a:srgbClr val="000000">
                      <a:alpha val="43137"/>
                    </a:srgbClr>
                  </a:outerShdw>
                </a:effectLst>
                <a:latin typeface="Bahnschrift Condensed" panose="020B0502040204020203" pitchFamily="34" charset="0"/>
              </a:rPr>
              <a:t>By Aiden </a:t>
            </a:r>
            <a:r>
              <a:rPr lang="en-GB" u="sng" dirty="0" err="1">
                <a:solidFill>
                  <a:schemeClr val="tx1">
                    <a:lumMod val="95000"/>
                    <a:lumOff val="5000"/>
                  </a:schemeClr>
                </a:solidFill>
                <a:effectLst>
                  <a:outerShdw blurRad="38100" dist="38100" dir="2700000" algn="tl">
                    <a:srgbClr val="000000">
                      <a:alpha val="43137"/>
                    </a:srgbClr>
                  </a:outerShdw>
                </a:effectLst>
                <a:latin typeface="Bahnschrift Condensed" panose="020B0502040204020203" pitchFamily="34" charset="0"/>
              </a:rPr>
              <a:t>Jeffcoat</a:t>
            </a:r>
            <a:endParaRPr lang="en-GB" u="sng" dirty="0">
              <a:solidFill>
                <a:schemeClr val="tx1">
                  <a:lumMod val="95000"/>
                  <a:lumOff val="5000"/>
                </a:schemeClr>
              </a:solidFill>
              <a:effectLst>
                <a:outerShdw blurRad="38100" dist="38100" dir="2700000" algn="tl">
                  <a:srgbClr val="000000">
                    <a:alpha val="43137"/>
                  </a:srgbClr>
                </a:outerShdw>
              </a:effectLst>
              <a:latin typeface="Bahnschrift Condensed" panose="020B0502040204020203" pitchFamily="34" charset="0"/>
            </a:endParaRPr>
          </a:p>
        </p:txBody>
      </p:sp>
      <p:sp>
        <p:nvSpPr>
          <p:cNvPr id="5" name="Down Arrow 4"/>
          <p:cNvSpPr/>
          <p:nvPr/>
        </p:nvSpPr>
        <p:spPr>
          <a:xfrm>
            <a:off x="5881351" y="3200870"/>
            <a:ext cx="347730" cy="401168"/>
          </a:xfrm>
          <a:prstGeom prst="downArrow">
            <a:avLst/>
          </a:prstGeom>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24270" y="0"/>
            <a:ext cx="3898005" cy="23298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40297" y="4103665"/>
            <a:ext cx="5829837" cy="2484660"/>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40538"/>
            <a:ext cx="4058360" cy="2289331"/>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15257" y="28222"/>
            <a:ext cx="3976743" cy="2243291"/>
          </a:xfrm>
          <a:prstGeom prst="rect">
            <a:avLst/>
          </a:prstGeom>
        </p:spPr>
      </p:pic>
    </p:spTree>
    <p:extLst>
      <p:ext uri="{BB962C8B-B14F-4D97-AF65-F5344CB8AC3E}">
        <p14:creationId xmlns:p14="http://schemas.microsoft.com/office/powerpoint/2010/main" val="3367436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1230" y="313609"/>
            <a:ext cx="10515600" cy="1325563"/>
          </a:xfrm>
        </p:spPr>
        <p:txBody>
          <a:bodyPr/>
          <a:lstStyle/>
          <a:p>
            <a:pPr algn="ctr"/>
            <a:r>
              <a:rPr lang="en-GB" u="sng" dirty="0">
                <a:effectLst>
                  <a:outerShdw blurRad="38100" dist="38100" dir="2700000" algn="tl">
                    <a:srgbClr val="000000">
                      <a:alpha val="43137"/>
                    </a:srgbClr>
                  </a:outerShdw>
                </a:effectLst>
                <a:latin typeface="Bauhaus 93" panose="04030905020B02020C02" pitchFamily="82" charset="0"/>
              </a:rPr>
              <a:t>Tutankhamun’s Tomb</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3409735"/>
            <a:ext cx="2846231" cy="3466000"/>
          </a:xfrm>
          <a:prstGeom prst="rect">
            <a:avLst/>
          </a:prstGeom>
          <a:ln>
            <a:noFill/>
          </a:ln>
          <a:effectLst>
            <a:outerShdw blurRad="292100" dist="139700" dir="2700000" algn="tl" rotWithShape="0">
              <a:srgbClr val="333333">
                <a:alpha val="65000"/>
              </a:srgbClr>
            </a:outerShdw>
          </a:effectLst>
        </p:spPr>
      </p:pic>
      <p:sp>
        <p:nvSpPr>
          <p:cNvPr id="11" name="TextBox 10"/>
          <p:cNvSpPr txBox="1"/>
          <p:nvPr/>
        </p:nvSpPr>
        <p:spPr>
          <a:xfrm>
            <a:off x="3490174" y="1616969"/>
            <a:ext cx="6413679" cy="5078313"/>
          </a:xfrm>
          <a:prstGeom prst="rect">
            <a:avLst/>
          </a:prstGeom>
          <a:noFill/>
        </p:spPr>
        <p:txBody>
          <a:bodyPr wrap="square" rtlCol="0">
            <a:spAutoFit/>
          </a:bodyPr>
          <a:lstStyle/>
          <a:p>
            <a:r>
              <a:rPr lang="en-GB" u="sng" dirty="0">
                <a:latin typeface="Bodoni MT Black" panose="02070A03080606020203" pitchFamily="18" charset="0"/>
              </a:rPr>
              <a:t>Howard Carter was 48 when he discovered the Tomb.  Carter discovered the tomb in 1922.</a:t>
            </a:r>
          </a:p>
          <a:p>
            <a:endParaRPr lang="en-GB" u="sng" dirty="0">
              <a:latin typeface="Bodoni MT Black" panose="02070A03080606020203" pitchFamily="18" charset="0"/>
            </a:endParaRPr>
          </a:p>
          <a:p>
            <a:r>
              <a:rPr lang="en-GB" u="sng" dirty="0">
                <a:latin typeface="Bodoni MT Black" panose="02070A03080606020203" pitchFamily="18" charset="0"/>
              </a:rPr>
              <a:t>King Tut was nicknamed the Boy King because he began his reign when he was only nine years old! Tutankhamun died when he was only 18, and his body was mummified, which is how the ancient Egyptians preserved their dead.</a:t>
            </a:r>
            <a:r>
              <a:rPr lang="en-GB" dirty="0"/>
              <a:t> </a:t>
            </a:r>
          </a:p>
          <a:p>
            <a:endParaRPr lang="en-GB" dirty="0"/>
          </a:p>
          <a:p>
            <a:r>
              <a:rPr lang="en-GB" u="sng" dirty="0">
                <a:latin typeface="Bodoni MT Black" panose="02070A03080606020203" pitchFamily="18" charset="0"/>
              </a:rPr>
              <a:t>Tutankhamun, Egyptological pronunciation Tutankhamen, was an ancient Egyptian pharaoh who was the last of his royal family to rule during the end of the 18th dynasty during the New Kingdom of Egyptian history. His father was the pharaoh Akhenaten, believed to be the mummy found in the tomb.</a:t>
            </a:r>
          </a:p>
          <a:p>
            <a:endParaRPr lang="en-GB" u="sng" dirty="0">
              <a:latin typeface="Bodoni MT Black" panose="02070A03080606020203" pitchFamily="18" charset="0"/>
            </a:endParaRPr>
          </a:p>
          <a:p>
            <a:endParaRPr lang="en-GB" u="sng" dirty="0">
              <a:latin typeface="Bodoni MT Black" panose="02070A03080606020203" pitchFamily="18" charset="0"/>
            </a:endParaRP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3933"/>
            <a:ext cx="2846231" cy="326806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88011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3600" y="758"/>
            <a:ext cx="10515600" cy="701675"/>
          </a:xfrm>
        </p:spPr>
        <p:txBody>
          <a:bodyPr>
            <a:normAutofit fontScale="90000"/>
          </a:bodyPr>
          <a:lstStyle/>
          <a:p>
            <a:pPr algn="ctr"/>
            <a:r>
              <a:rPr lang="en-GB" u="sng" dirty="0">
                <a:latin typeface="Bauhaus 93" panose="04030905020B02020C02" pitchFamily="82" charset="0"/>
              </a:rPr>
              <a:t>Inside the Tomb and the Sphinx</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4667" y="1069670"/>
            <a:ext cx="5435380" cy="3622138"/>
          </a:xfrm>
        </p:spPr>
      </p:pic>
      <p:sp>
        <p:nvSpPr>
          <p:cNvPr id="6" name="TextBox 5"/>
          <p:cNvSpPr txBox="1"/>
          <p:nvPr/>
        </p:nvSpPr>
        <p:spPr>
          <a:xfrm>
            <a:off x="5520047" y="815302"/>
            <a:ext cx="6671953" cy="1969770"/>
          </a:xfrm>
          <a:prstGeom prst="rect">
            <a:avLst/>
          </a:prstGeom>
          <a:noFill/>
        </p:spPr>
        <p:txBody>
          <a:bodyPr wrap="square" rtlCol="0">
            <a:spAutoFit/>
          </a:bodyPr>
          <a:lstStyle/>
          <a:p>
            <a:pPr algn="ctr"/>
            <a:r>
              <a:rPr lang="en-GB" sz="3200" u="sng" dirty="0">
                <a:latin typeface="Agency FB" panose="020B0503020202020204" pitchFamily="34" charset="0"/>
              </a:rPr>
              <a:t>About the Sphinx</a:t>
            </a:r>
          </a:p>
          <a:p>
            <a:r>
              <a:rPr lang="en-GB" u="sng" dirty="0">
                <a:latin typeface="Bodoni MT Black" panose="02070A03080606020203" pitchFamily="18" charset="0"/>
              </a:rPr>
              <a:t>The sphinx is a mythical creature who Egyptians believed in.</a:t>
            </a:r>
            <a:r>
              <a:rPr lang="en-GB" dirty="0"/>
              <a:t>  </a:t>
            </a:r>
            <a:r>
              <a:rPr lang="en-GB" u="sng" dirty="0">
                <a:latin typeface="Bodoni MT Black" panose="02070A03080606020203" pitchFamily="18" charset="0"/>
              </a:rPr>
              <a:t>A sphinx (or sphynx) is a creature with the body of a lion and the head of a human, with some variations. It is a prominent </a:t>
            </a:r>
            <a:r>
              <a:rPr lang="en-GB" sz="1600" u="sng" dirty="0">
                <a:latin typeface="Bodoni MT Black" panose="02070A03080606020203" pitchFamily="18" charset="0"/>
              </a:rPr>
              <a:t>mythological</a:t>
            </a:r>
            <a:r>
              <a:rPr lang="en-GB" u="sng" dirty="0">
                <a:latin typeface="Bodoni MT Black" panose="02070A03080606020203" pitchFamily="18" charset="0"/>
              </a:rPr>
              <a:t> figure in Egyptian, Asian, and Greek mythology</a:t>
            </a:r>
            <a:r>
              <a:rPr lang="en-GB" dirty="0">
                <a:latin typeface="Bodoni MT Black" panose="02070A03080606020203" pitchFamily="18" charset="0"/>
              </a:rPr>
              <a:t>.  </a:t>
            </a:r>
          </a:p>
        </p:txBody>
      </p:sp>
      <p:sp>
        <p:nvSpPr>
          <p:cNvPr id="8" name="TextBox 7"/>
          <p:cNvSpPr txBox="1"/>
          <p:nvPr/>
        </p:nvSpPr>
        <p:spPr>
          <a:xfrm>
            <a:off x="5879990" y="2785072"/>
            <a:ext cx="5816600" cy="861774"/>
          </a:xfrm>
          <a:prstGeom prst="rect">
            <a:avLst/>
          </a:prstGeom>
          <a:noFill/>
        </p:spPr>
        <p:txBody>
          <a:bodyPr wrap="square" rtlCol="0">
            <a:spAutoFit/>
          </a:bodyPr>
          <a:lstStyle/>
          <a:p>
            <a:pPr algn="ctr"/>
            <a:r>
              <a:rPr lang="en-GB" sz="3200" u="sng" dirty="0">
                <a:latin typeface="Agency FB" panose="020B0503020202020204" pitchFamily="34" charset="0"/>
              </a:rPr>
              <a:t>Inside of the Tomb</a:t>
            </a:r>
          </a:p>
          <a:p>
            <a:endParaRPr lang="en-GB" u="sng" dirty="0">
              <a:latin typeface="Agency FB" panose="020B0503020202020204" pitchFamily="34" charset="0"/>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67" y="5144994"/>
            <a:ext cx="1562100" cy="1029216"/>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21773" y="5144994"/>
            <a:ext cx="1688880" cy="1049951"/>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06639" y="5156267"/>
            <a:ext cx="1811867" cy="1049950"/>
          </a:xfrm>
          <a:prstGeom prst="rect">
            <a:avLst/>
          </a:prstGeom>
        </p:spPr>
      </p:pic>
      <p:pic>
        <p:nvPicPr>
          <p:cNvPr id="12" name="Picture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0800000" flipV="1">
            <a:off x="5078997" y="5144995"/>
            <a:ext cx="380559" cy="1049950"/>
          </a:xfrm>
          <a:prstGeom prst="rect">
            <a:avLst/>
          </a:prstGeom>
        </p:spPr>
      </p:pic>
      <p:sp>
        <p:nvSpPr>
          <p:cNvPr id="13" name="Rectangle 12"/>
          <p:cNvSpPr/>
          <p:nvPr/>
        </p:nvSpPr>
        <p:spPr>
          <a:xfrm>
            <a:off x="5520047" y="3363555"/>
            <a:ext cx="6671953" cy="3416320"/>
          </a:xfrm>
          <a:prstGeom prst="rect">
            <a:avLst/>
          </a:prstGeom>
        </p:spPr>
        <p:txBody>
          <a:bodyPr wrap="square">
            <a:spAutoFit/>
          </a:bodyPr>
          <a:lstStyle/>
          <a:p>
            <a:r>
              <a:rPr lang="en-GB" i="0" u="sng" strike="noStrike" dirty="0">
                <a:effectLst>
                  <a:outerShdw blurRad="38100" dist="38100" dir="2700000" algn="tl">
                    <a:srgbClr val="000000">
                      <a:alpha val="43137"/>
                    </a:srgbClr>
                  </a:outerShdw>
                </a:effectLst>
                <a:latin typeface="Bodoni MT Black" panose="02070A03080606020203" pitchFamily="18" charset="0"/>
              </a:rPr>
              <a:t>Men, women, and children routinely adorned themselves with the best jewellery they could afford in an assortment of styles. An abundance of jewellery indicated that the gods were happy with the wearer and was thus blessing him or her. </a:t>
            </a:r>
          </a:p>
          <a:p>
            <a:r>
              <a:rPr lang="en-GB" i="0" u="sng" strike="noStrike" dirty="0">
                <a:effectLst>
                  <a:outerShdw blurRad="38100" dist="38100" dir="2700000" algn="tl">
                    <a:srgbClr val="000000">
                      <a:alpha val="43137"/>
                    </a:srgbClr>
                  </a:outerShdw>
                </a:effectLst>
                <a:latin typeface="Bodoni MT Black" panose="02070A03080606020203" pitchFamily="18" charset="0"/>
              </a:rPr>
              <a:t>The dead were entombed with their own jewellery as well as items belonging to family members, which helped ensure their success in the afterlife. Most ancient </a:t>
            </a:r>
            <a:r>
              <a:rPr lang="en-GB" i="0" u="sng" strike="noStrike" dirty="0" err="1">
                <a:effectLst>
                  <a:outerShdw blurRad="38100" dist="38100" dir="2700000" algn="tl">
                    <a:srgbClr val="000000">
                      <a:alpha val="43137"/>
                    </a:srgbClr>
                  </a:outerShdw>
                </a:effectLst>
                <a:latin typeface="Bodoni MT Black" panose="02070A03080606020203" pitchFamily="18" charset="0"/>
              </a:rPr>
              <a:t>Eqyptians</a:t>
            </a:r>
            <a:r>
              <a:rPr lang="en-GB" i="0" u="sng" strike="noStrike" dirty="0">
                <a:effectLst>
                  <a:outerShdw blurRad="38100" dist="38100" dir="2700000" algn="tl">
                    <a:srgbClr val="000000">
                      <a:alpha val="43137"/>
                    </a:srgbClr>
                  </a:outerShdw>
                </a:effectLst>
                <a:latin typeface="Bodoni MT Black" panose="02070A03080606020203" pitchFamily="18" charset="0"/>
              </a:rPr>
              <a:t> wore collar pieces which ranged from extravagant to simple, depending on the status of the wearer, and wealthier Egyptians would often have their most elaborate collar pieces entombed with them. </a:t>
            </a:r>
          </a:p>
        </p:txBody>
      </p:sp>
    </p:spTree>
    <p:extLst>
      <p:ext uri="{BB962C8B-B14F-4D97-AF65-F5344CB8AC3E}">
        <p14:creationId xmlns:p14="http://schemas.microsoft.com/office/powerpoint/2010/main" val="2359987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
                                          </p:val>
                                        </p:tav>
                                        <p:tav tm="100000">
                                          <p:val>
                                            <p:strVal val="#ppt_x"/>
                                          </p:val>
                                        </p:tav>
                                      </p:tavLst>
                                    </p:anim>
                                    <p:anim calcmode="lin" valueType="num">
                                      <p:cBhvr>
                                        <p:cTn id="2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1000"/>
                                        <p:tgtEl>
                                          <p:spTgt spid="12"/>
                                        </p:tgtEl>
                                      </p:cBhvr>
                                    </p:animEffect>
                                    <p:anim calcmode="lin" valueType="num">
                                      <p:cBhvr>
                                        <p:cTn id="35" dur="1000" fill="hold"/>
                                        <p:tgtEl>
                                          <p:spTgt spid="12"/>
                                        </p:tgtEl>
                                        <p:attrNameLst>
                                          <p:attrName>ppt_x</p:attrName>
                                        </p:attrNameLst>
                                      </p:cBhvr>
                                      <p:tavLst>
                                        <p:tav tm="0">
                                          <p:val>
                                            <p:strVal val="#ppt_x"/>
                                          </p:val>
                                        </p:tav>
                                        <p:tav tm="100000">
                                          <p:val>
                                            <p:strVal val="#ppt_x"/>
                                          </p:val>
                                        </p:tav>
                                      </p:tavLst>
                                    </p:anim>
                                    <p:anim calcmode="lin" valueType="num">
                                      <p:cBhvr>
                                        <p:cTn id="3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500"/>
                                        <p:tgtEl>
                                          <p:spTgt spid="8"/>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fade">
                                      <p:cBhvr>
                                        <p:cTn id="4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00416"/>
            <a:ext cx="10515600" cy="1325563"/>
          </a:xfr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lstStyle/>
          <a:p>
            <a:pPr algn="ctr"/>
            <a:r>
              <a:rPr lang="en-GB" u="sng" dirty="0">
                <a:latin typeface="Bauhaus 93" panose="04030905020B02020C02" pitchFamily="82" charset="0"/>
              </a:rPr>
              <a:t>Picture Gallery</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3512" y="2305050"/>
            <a:ext cx="1704975" cy="22479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1026" name="Picture 2" descr="See the source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0200" y="2516187"/>
            <a:ext cx="3332449" cy="1825625"/>
          </a:xfrm>
          <a:prstGeom prst="rect">
            <a:avLst/>
          </a:prstGeom>
          <a:ln w="2286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24629" y="3550181"/>
            <a:ext cx="2856307" cy="2857500"/>
          </a:xfrm>
          <a:prstGeom prst="rect">
            <a:avLst/>
          </a:prstGeom>
          <a:ln w="228600" cap="sq" cmpd="thickThin">
            <a:solidFill>
              <a:srgbClr val="000000"/>
            </a:solidFill>
            <a:prstDash val="solid"/>
            <a:miter lim="800000"/>
          </a:ln>
          <a:effectLst>
            <a:innerShdw blurRad="76200">
              <a:srgbClr val="000000"/>
            </a:innerShdw>
          </a:effectLst>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1249" y="1685142"/>
            <a:ext cx="1518951" cy="3005116"/>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17199" y="597430"/>
            <a:ext cx="1963737" cy="2618316"/>
          </a:xfrm>
          <a:prstGeom prst="rect">
            <a:avLst/>
          </a:prstGeom>
          <a:ln w="228600" cap="sq" cmpd="thickThin">
            <a:solidFill>
              <a:srgbClr val="000000"/>
            </a:solidFill>
            <a:prstDash val="solid"/>
            <a:miter lim="800000"/>
          </a:ln>
          <a:effectLst>
            <a:innerShdw blurRad="76200">
              <a:srgbClr val="000000"/>
            </a:innerShdw>
          </a:effectLst>
        </p:spPr>
      </p:pic>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00200" y="4432807"/>
            <a:ext cx="3587362" cy="2176991"/>
          </a:xfrm>
          <a:prstGeom prst="rect">
            <a:avLst/>
          </a:prstGeom>
        </p:spPr>
      </p:pic>
      <p:pic>
        <p:nvPicPr>
          <p:cNvPr id="9" name="Picture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0800000" flipV="1">
            <a:off x="5272087" y="4597400"/>
            <a:ext cx="1676400" cy="1676400"/>
          </a:xfrm>
          <a:prstGeom prst="rect">
            <a:avLst/>
          </a:prstGeom>
          <a:ln w="228600" cap="sq" cmpd="thickThin">
            <a:solidFill>
              <a:srgbClr val="000000"/>
            </a:solidFill>
            <a:prstDash val="solid"/>
            <a:miter lim="800000"/>
          </a:ln>
          <a:effectLst>
            <a:innerShdw blurRad="76200">
              <a:srgbClr val="000000"/>
            </a:innerShdw>
          </a:effectLst>
        </p:spPr>
      </p:pic>
      <p:pic>
        <p:nvPicPr>
          <p:cNvPr id="10" name="Picture 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47125" y="4665387"/>
            <a:ext cx="781050" cy="1905000"/>
          </a:xfrm>
          <a:prstGeom prst="rect">
            <a:avLst/>
          </a:prstGeom>
        </p:spPr>
      </p:pic>
      <p:pic>
        <p:nvPicPr>
          <p:cNvPr id="11" name="Picture 10"/>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628175" y="994667"/>
            <a:ext cx="2253751" cy="1521520"/>
          </a:xfrm>
          <a:prstGeom prst="rect">
            <a:avLst/>
          </a:prstGeom>
          <a:ln>
            <a:noFill/>
          </a:ln>
          <a:effectLst>
            <a:softEdge rad="112500"/>
          </a:effectLst>
        </p:spPr>
      </p:pic>
      <p:pic>
        <p:nvPicPr>
          <p:cNvPr id="12" name="Picture 11"/>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0554737" y="2427942"/>
            <a:ext cx="1637263" cy="4181856"/>
          </a:xfrm>
          <a:prstGeom prst="rect">
            <a:avLst/>
          </a:prstGeom>
        </p:spPr>
      </p:pic>
      <p:sp>
        <p:nvSpPr>
          <p:cNvPr id="13" name="Down Arrow 12"/>
          <p:cNvSpPr/>
          <p:nvPr/>
        </p:nvSpPr>
        <p:spPr>
          <a:xfrm>
            <a:off x="5765800" y="1485900"/>
            <a:ext cx="457200" cy="596900"/>
          </a:xfrm>
          <a:prstGeom prst="downArrow">
            <a:avLst/>
          </a:prstGeom>
          <a:ln>
            <a:solidFill>
              <a:schemeClr val="bg2">
                <a:lumMod val="60000"/>
                <a:lumOff val="40000"/>
              </a:schemeClr>
            </a:solidFill>
          </a:ln>
          <a:effectLst>
            <a:reflection blurRad="6350" stA="50000" endA="295" endPos="92000" dist="101600" dir="5400000" sy="-100000" algn="bl" rotWithShape="0"/>
          </a:effectLst>
          <a:scene3d>
            <a:camera prst="orthographicFront"/>
            <a:lightRig rig="threePt" dir="t"/>
          </a:scene3d>
          <a:sp3d>
            <a:bevelT/>
          </a:sp3d>
        </p:spPr>
        <p:style>
          <a:lnRef idx="1">
            <a:schemeClr val="dk1"/>
          </a:lnRef>
          <a:fillRef idx="2">
            <a:schemeClr val="dk1"/>
          </a:fillRef>
          <a:effectRef idx="1">
            <a:schemeClr val="dk1"/>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3574086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26"/>
                                        </p:tgtEl>
                                        <p:attrNameLst>
                                          <p:attrName>style.visibility</p:attrName>
                                        </p:attrNameLst>
                                      </p:cBhvr>
                                      <p:to>
                                        <p:strVal val="visible"/>
                                      </p:to>
                                    </p:set>
                                    <p:anim calcmode="lin" valueType="num">
                                      <p:cBhvr additive="base">
                                        <p:cTn id="31" dur="500" fill="hold"/>
                                        <p:tgtEl>
                                          <p:spTgt spid="1026"/>
                                        </p:tgtEl>
                                        <p:attrNameLst>
                                          <p:attrName>ppt_x</p:attrName>
                                        </p:attrNameLst>
                                      </p:cBhvr>
                                      <p:tavLst>
                                        <p:tav tm="0">
                                          <p:val>
                                            <p:strVal val="#ppt_x"/>
                                          </p:val>
                                        </p:tav>
                                        <p:tav tm="100000">
                                          <p:val>
                                            <p:strVal val="#ppt_x"/>
                                          </p:val>
                                        </p:tav>
                                      </p:tavLst>
                                    </p:anim>
                                    <p:anim calcmode="lin" valueType="num">
                                      <p:cBhvr additive="base">
                                        <p:cTn id="32"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500" fill="hold"/>
                                        <p:tgtEl>
                                          <p:spTgt spid="8"/>
                                        </p:tgtEl>
                                        <p:attrNameLst>
                                          <p:attrName>ppt_x</p:attrName>
                                        </p:attrNameLst>
                                      </p:cBhvr>
                                      <p:tavLst>
                                        <p:tav tm="0">
                                          <p:val>
                                            <p:strVal val="#ppt_x"/>
                                          </p:val>
                                        </p:tav>
                                        <p:tav tm="100000">
                                          <p:val>
                                            <p:strVal val="#ppt_x"/>
                                          </p:val>
                                        </p:tav>
                                      </p:tavLst>
                                    </p:anim>
                                    <p:anim calcmode="lin" valueType="num">
                                      <p:cBhvr additive="base">
                                        <p:cTn id="5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500" fill="hold"/>
                                        <p:tgtEl>
                                          <p:spTgt spid="10"/>
                                        </p:tgtEl>
                                        <p:attrNameLst>
                                          <p:attrName>ppt_x</p:attrName>
                                        </p:attrNameLst>
                                      </p:cBhvr>
                                      <p:tavLst>
                                        <p:tav tm="0">
                                          <p:val>
                                            <p:strVal val="#ppt_x"/>
                                          </p:val>
                                        </p:tav>
                                        <p:tav tm="100000">
                                          <p:val>
                                            <p:strVal val="#ppt_x"/>
                                          </p:val>
                                        </p:tav>
                                      </p:tavLst>
                                    </p:anim>
                                    <p:anim calcmode="lin" valueType="num">
                                      <p:cBhvr additive="base">
                                        <p:cTn id="5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500" fill="hold"/>
                                        <p:tgtEl>
                                          <p:spTgt spid="5"/>
                                        </p:tgtEl>
                                        <p:attrNameLst>
                                          <p:attrName>ppt_x</p:attrName>
                                        </p:attrNameLst>
                                      </p:cBhvr>
                                      <p:tavLst>
                                        <p:tav tm="0">
                                          <p:val>
                                            <p:strVal val="#ppt_x"/>
                                          </p:val>
                                        </p:tav>
                                        <p:tav tm="100000">
                                          <p:val>
                                            <p:strVal val="#ppt_x"/>
                                          </p:val>
                                        </p:tav>
                                      </p:tavLst>
                                    </p:anim>
                                    <p:anim calcmode="lin" valueType="num">
                                      <p:cBhvr additive="base">
                                        <p:cTn id="6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additive="base">
                                        <p:cTn id="67" dur="500" fill="hold"/>
                                        <p:tgtEl>
                                          <p:spTgt spid="7"/>
                                        </p:tgtEl>
                                        <p:attrNameLst>
                                          <p:attrName>ppt_x</p:attrName>
                                        </p:attrNameLst>
                                      </p:cBhvr>
                                      <p:tavLst>
                                        <p:tav tm="0">
                                          <p:val>
                                            <p:strVal val="#ppt_x"/>
                                          </p:val>
                                        </p:tav>
                                        <p:tav tm="100000">
                                          <p:val>
                                            <p:strVal val="#ppt_x"/>
                                          </p:val>
                                        </p:tav>
                                      </p:tavLst>
                                    </p:anim>
                                    <p:anim calcmode="lin" valueType="num">
                                      <p:cBhvr additive="base">
                                        <p:cTn id="6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500" fill="hold"/>
                                        <p:tgtEl>
                                          <p:spTgt spid="12"/>
                                        </p:tgtEl>
                                        <p:attrNameLst>
                                          <p:attrName>ppt_x</p:attrName>
                                        </p:attrNameLst>
                                      </p:cBhvr>
                                      <p:tavLst>
                                        <p:tav tm="0">
                                          <p:val>
                                            <p:strVal val="#ppt_x"/>
                                          </p:val>
                                        </p:tav>
                                        <p:tav tm="100000">
                                          <p:val>
                                            <p:strVal val="#ppt_x"/>
                                          </p:val>
                                        </p:tav>
                                      </p:tavLst>
                                    </p:anim>
                                    <p:anim calcmode="lin" valueType="num">
                                      <p:cBhvr additive="base">
                                        <p:cTn id="7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71600" y="2438400"/>
            <a:ext cx="8877300" cy="1569660"/>
          </a:xfrm>
          <a:prstGeom prst="rect">
            <a:avLst/>
          </a:prstGeom>
          <a:noFill/>
        </p:spPr>
        <p:txBody>
          <a:bodyPr wrap="square" rtlCol="0">
            <a:spAutoFit/>
          </a:bodyPr>
          <a:lstStyle/>
          <a:p>
            <a:pPr algn="ctr"/>
            <a:r>
              <a:rPr lang="en-GB" sz="9600" dirty="0">
                <a:latin typeface="Algerian" panose="04020705040A02060702" pitchFamily="82" charset="0"/>
              </a:rPr>
              <a:t>THE END!</a:t>
            </a:r>
          </a:p>
        </p:txBody>
      </p:sp>
      <p:sp>
        <p:nvSpPr>
          <p:cNvPr id="5" name="TextBox 4"/>
          <p:cNvSpPr txBox="1"/>
          <p:nvPr/>
        </p:nvSpPr>
        <p:spPr>
          <a:xfrm>
            <a:off x="10248900" y="6211669"/>
            <a:ext cx="1943100" cy="646331"/>
          </a:xfrm>
          <a:prstGeom prst="rect">
            <a:avLst/>
          </a:prstGeom>
          <a:solidFill>
            <a:srgbClr val="FF0000"/>
          </a:solidFill>
          <a:ln>
            <a:solidFill>
              <a:srgbClr val="FF0000"/>
            </a:solidFill>
          </a:ln>
        </p:spPr>
        <p:txBody>
          <a:bodyPr wrap="square" rtlCol="0">
            <a:spAutoFit/>
          </a:bodyPr>
          <a:lstStyle/>
          <a:p>
            <a:r>
              <a:rPr lang="en-GB" dirty="0">
                <a:latin typeface="Arial Rounded MT Bold" panose="020F0704030504030204" pitchFamily="34" charset="0"/>
              </a:rPr>
              <a:t>Comments 3,900</a:t>
            </a:r>
          </a:p>
        </p:txBody>
      </p:sp>
    </p:spTree>
    <p:extLst>
      <p:ext uri="{BB962C8B-B14F-4D97-AF65-F5344CB8AC3E}">
        <p14:creationId xmlns:p14="http://schemas.microsoft.com/office/powerpoint/2010/main" val="3251316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1685</TotalTime>
  <Words>298</Words>
  <Application>Microsoft Office PowerPoint</Application>
  <PresentationFormat>Widescreen</PresentationFormat>
  <Paragraphs>17</Paragraphs>
  <Slides>5</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vt:i4>
      </vt:variant>
    </vt:vector>
  </HeadingPairs>
  <TitlesOfParts>
    <vt:vector size="15" baseType="lpstr">
      <vt:lpstr>Agency FB</vt:lpstr>
      <vt:lpstr>Algerian</vt:lpstr>
      <vt:lpstr>Arial</vt:lpstr>
      <vt:lpstr>Arial Rounded MT Bold</vt:lpstr>
      <vt:lpstr>Bahnschrift Condensed</vt:lpstr>
      <vt:lpstr>Bauhaus 93</vt:lpstr>
      <vt:lpstr>Bodoni MT Black</vt:lpstr>
      <vt:lpstr>Century Gothic</vt:lpstr>
      <vt:lpstr>Wingdings 3</vt:lpstr>
      <vt:lpstr>Ion</vt:lpstr>
      <vt:lpstr>Ancient Egypt</vt:lpstr>
      <vt:lpstr>Tutankhamun’s Tomb</vt:lpstr>
      <vt:lpstr>Inside the Tomb and the Sphinx</vt:lpstr>
      <vt:lpstr>Picture Gallery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Ancient Egypt</dc:title>
  <dc:creator>sharon</dc:creator>
  <cp:lastModifiedBy>Sarah</cp:lastModifiedBy>
  <cp:revision>34</cp:revision>
  <dcterms:created xsi:type="dcterms:W3CDTF">2020-03-25T11:49:42Z</dcterms:created>
  <dcterms:modified xsi:type="dcterms:W3CDTF">2020-03-27T09:49:46Z</dcterms:modified>
</cp:coreProperties>
</file>