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75" r:id="rId2"/>
    <p:sldId id="276" r:id="rId3"/>
    <p:sldId id="278" r:id="rId4"/>
    <p:sldId id="279" r:id="rId5"/>
    <p:sldId id="289" r:id="rId6"/>
    <p:sldId id="290" r:id="rId7"/>
    <p:sldId id="282" r:id="rId8"/>
    <p:sldId id="291" r:id="rId9"/>
    <p:sldId id="284" r:id="rId10"/>
    <p:sldId id="292" r:id="rId11"/>
    <p:sldId id="288" r:id="rId12"/>
    <p:sldId id="277" r:id="rId13"/>
    <p:sldId id="286"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Roboto" panose="02000000000000000000" pitchFamily="2" charset="0"/>
      <p:regular r:id="rId21"/>
      <p:bold r:id="rId22"/>
      <p:italic r:id="rId23"/>
      <p:boldItalic r:id="rId24"/>
    </p:embeddedFont>
    <p:embeddedFont>
      <p:font typeface="Tahoma" panose="020B0604030504040204" pitchFamily="34" charset="0"/>
      <p:regular r:id="rId25"/>
      <p:bold r:id="rId26"/>
    </p:embeddedFont>
    <p:embeddedFont>
      <p:font typeface="Twinkl" pitchFamily="2"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9"/>
    <a:srgbClr val="F1884C"/>
    <a:srgbClr val="FDD182"/>
    <a:srgbClr val="11743A"/>
    <a:srgbClr val="009640"/>
    <a:srgbClr val="87BD31"/>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1512" y="102"/>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ummer-block-2-money-year-4-white-rose-maths-hub-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10.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10.pn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twinkl.co.uk/resources/planit-maths-primary-teaching-resources-year-4/planit-maths-primary-teaching-resources-year-4-measurement/planit-maths-primary-teaching-resources-year-4-measurement-estimate-compare-and-calculate-different-measures-including-money-in-pounds-and-pence" TargetMode="External"/><Relationship Id="rId1" Type="http://schemas.openxmlformats.org/officeDocument/2006/relationships/slideLayout" Target="../slideLayouts/slideLayout4.xml"/><Relationship Id="rId5" Type="http://schemas.openxmlformats.org/officeDocument/2006/relationships/image" Target="../media/image30.jpg"/><Relationship Id="rId4" Type="http://schemas.openxmlformats.org/officeDocument/2006/relationships/image" Target="../media/image29.jpg"/></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ummer-block-2-money-year-4-white-rose-maths-hub-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B4F4E62-7076-43EF-9AA1-1793C861DA51}"/>
              </a:ext>
            </a:extLst>
          </p:cNvPr>
          <p:cNvSpPr/>
          <p:nvPr/>
        </p:nvSpPr>
        <p:spPr>
          <a:xfrm>
            <a:off x="335560" y="5564318"/>
            <a:ext cx="1107346" cy="1057013"/>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Roboto" panose="02000000000000000000" pitchFamily="2" charset="0"/>
                <a:ea typeface="Roboto" panose="02000000000000000000" pitchFamily="2"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Roboto" panose="02000000000000000000" pitchFamily="2" charset="0"/>
                <a:ea typeface="Roboto" panose="02000000000000000000" pitchFamily="2"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Roboto" panose="02000000000000000000" pitchFamily="2" charset="0"/>
                <a:ea typeface="Roboto" panose="02000000000000000000" pitchFamily="2"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Roboto" panose="02000000000000000000" pitchFamily="2" charset="0"/>
              <a:ea typeface="Roboto" panose="02000000000000000000" pitchFamily="2" charset="0"/>
            </a:endParaRPr>
          </a:p>
          <a:p>
            <a:pPr algn="just"/>
            <a:r>
              <a:rPr lang="en-GB" sz="1600" dirty="0">
                <a:latin typeface="Roboto" panose="02000000000000000000" pitchFamily="2" charset="0"/>
                <a:ea typeface="Roboto" panose="02000000000000000000" pitchFamily="2"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Estimate, compare and calculate different measures, including money in pounds and pence.</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1246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066890"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cxnSp>
        <p:nvCxnSpPr>
          <p:cNvPr id="103" name="Straight Connector 102"/>
          <p:cNvCxnSpPr/>
          <p:nvPr/>
        </p:nvCxnSpPr>
        <p:spPr>
          <a:xfrm>
            <a:off x="251246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85667"/>
            <a:ext cx="7632700" cy="772107"/>
          </a:xfrm>
          <a:prstGeom prst="rect">
            <a:avLst/>
          </a:prstGeom>
          <a:solidFill>
            <a:srgbClr val="FDD182"/>
          </a:solidFill>
          <a:ln w="28575">
            <a:noFill/>
          </a:ln>
        </p:spPr>
        <p:txBody>
          <a:bodyPr wrap="square" lIns="108000" tIns="108000" rIns="108000" bIns="108000" rtlCol="0">
            <a:spAutoFit/>
          </a:bodyPr>
          <a:lstStyle/>
          <a:p>
            <a:r>
              <a:rPr lang="en-GB" dirty="0"/>
              <a:t>Complete the sentences to calculate how much money is in</a:t>
            </a:r>
            <a:br>
              <a:rPr lang="en-GB" dirty="0"/>
            </a:br>
            <a:r>
              <a:rPr lang="en-GB" dirty="0"/>
              <a:t>the savings jar.</a:t>
            </a:r>
          </a:p>
        </p:txBody>
      </p:sp>
      <p:sp>
        <p:nvSpPr>
          <p:cNvPr id="11" name="Rectangle 10">
            <a:extLst>
              <a:ext uri="{FF2B5EF4-FFF2-40B4-BE49-F238E27FC236}">
                <a16:creationId xmlns:a16="http://schemas.microsoft.com/office/drawing/2014/main" id="{2FB775B1-82E2-493F-8526-2BB6B1DE5D67}"/>
              </a:ext>
            </a:extLst>
          </p:cNvPr>
          <p:cNvSpPr/>
          <p:nvPr/>
        </p:nvSpPr>
        <p:spPr>
          <a:xfrm>
            <a:off x="3489149" y="2241118"/>
            <a:ext cx="4361680" cy="2038895"/>
          </a:xfrm>
          <a:prstGeom prst="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3">
            <a:extLst>
              <a:ext uri="{FF2B5EF4-FFF2-40B4-BE49-F238E27FC236}">
                <a16:creationId xmlns:a16="http://schemas.microsoft.com/office/drawing/2014/main" id="{737184DE-BD6A-4B55-9E4F-239B2AA57B55}"/>
              </a:ext>
            </a:extLst>
          </p:cNvPr>
          <p:cNvSpPr/>
          <p:nvPr/>
        </p:nvSpPr>
        <p:spPr>
          <a:xfrm>
            <a:off x="2431621" y="3072584"/>
            <a:ext cx="1500085" cy="629174"/>
          </a:xfrm>
          <a:prstGeom prst="righ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5FC0CC72-41C3-45AA-81CB-66749AF276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0403" y="3224912"/>
            <a:ext cx="808179" cy="782180"/>
          </a:xfrm>
          <a:prstGeom prst="rect">
            <a:avLst/>
          </a:prstGeom>
        </p:spPr>
      </p:pic>
      <p:pic>
        <p:nvPicPr>
          <p:cNvPr id="20" name="Picture 19">
            <a:extLst>
              <a:ext uri="{FF2B5EF4-FFF2-40B4-BE49-F238E27FC236}">
                <a16:creationId xmlns:a16="http://schemas.microsoft.com/office/drawing/2014/main" id="{D4FF19F0-A706-48A7-9B47-B1C5E1E37E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3125" y="2990872"/>
            <a:ext cx="547575" cy="546867"/>
          </a:xfrm>
          <a:prstGeom prst="rect">
            <a:avLst/>
          </a:prstGeom>
        </p:spPr>
      </p:pic>
      <p:pic>
        <p:nvPicPr>
          <p:cNvPr id="4" name="Picture 3">
            <a:extLst>
              <a:ext uri="{FF2B5EF4-FFF2-40B4-BE49-F238E27FC236}">
                <a16:creationId xmlns:a16="http://schemas.microsoft.com/office/drawing/2014/main" id="{97EDECA1-D665-44AC-9E3C-F198570B95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0194" y="2310486"/>
            <a:ext cx="1058432" cy="2216235"/>
          </a:xfrm>
          <a:prstGeom prst="rect">
            <a:avLst/>
          </a:prstGeom>
        </p:spPr>
      </p:pic>
      <p:pic>
        <p:nvPicPr>
          <p:cNvPr id="24" name="Picture 23">
            <a:extLst>
              <a:ext uri="{FF2B5EF4-FFF2-40B4-BE49-F238E27FC236}">
                <a16:creationId xmlns:a16="http://schemas.microsoft.com/office/drawing/2014/main" id="{799506E6-0A02-4460-8151-7E2B422570E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82107" y="2415014"/>
            <a:ext cx="597970" cy="593888"/>
          </a:xfrm>
          <a:prstGeom prst="rect">
            <a:avLst/>
          </a:prstGeom>
        </p:spPr>
      </p:pic>
      <p:pic>
        <p:nvPicPr>
          <p:cNvPr id="25" name="Picture 24">
            <a:extLst>
              <a:ext uri="{FF2B5EF4-FFF2-40B4-BE49-F238E27FC236}">
                <a16:creationId xmlns:a16="http://schemas.microsoft.com/office/drawing/2014/main" id="{D2A32334-3906-4F36-BD55-D2ED0BF36BC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21115" y="3351200"/>
            <a:ext cx="752992" cy="746108"/>
          </a:xfrm>
          <a:prstGeom prst="rect">
            <a:avLst/>
          </a:prstGeom>
        </p:spPr>
      </p:pic>
      <p:pic>
        <p:nvPicPr>
          <p:cNvPr id="26" name="Picture 25">
            <a:extLst>
              <a:ext uri="{FF2B5EF4-FFF2-40B4-BE49-F238E27FC236}">
                <a16:creationId xmlns:a16="http://schemas.microsoft.com/office/drawing/2014/main" id="{396B858B-6A1A-4E67-8427-84BD10855D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17944" y="2676978"/>
            <a:ext cx="664197" cy="663020"/>
          </a:xfrm>
          <a:prstGeom prst="rect">
            <a:avLst/>
          </a:prstGeom>
        </p:spPr>
      </p:pic>
      <p:pic>
        <p:nvPicPr>
          <p:cNvPr id="27" name="Picture 26">
            <a:extLst>
              <a:ext uri="{FF2B5EF4-FFF2-40B4-BE49-F238E27FC236}">
                <a16:creationId xmlns:a16="http://schemas.microsoft.com/office/drawing/2014/main" id="{6FC2386B-AB63-4520-95B0-079EC972B24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421115" y="2380476"/>
            <a:ext cx="692339" cy="692108"/>
          </a:xfrm>
          <a:prstGeom prst="rect">
            <a:avLst/>
          </a:prstGeom>
        </p:spPr>
      </p:pic>
      <p:sp>
        <p:nvSpPr>
          <p:cNvPr id="29" name="Rectangle 28">
            <a:extLst>
              <a:ext uri="{FF2B5EF4-FFF2-40B4-BE49-F238E27FC236}">
                <a16:creationId xmlns:a16="http://schemas.microsoft.com/office/drawing/2014/main" id="{EB8FC60D-DBB5-464E-9A61-FF0BC55D5180}"/>
              </a:ext>
            </a:extLst>
          </p:cNvPr>
          <p:cNvSpPr/>
          <p:nvPr/>
        </p:nvSpPr>
        <p:spPr>
          <a:xfrm>
            <a:off x="755650" y="4596639"/>
            <a:ext cx="7632700" cy="1476256"/>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2FA5B18D-A146-444A-9CD8-9F4F9A542208}"/>
              </a:ext>
            </a:extLst>
          </p:cNvPr>
          <p:cNvSpPr/>
          <p:nvPr/>
        </p:nvSpPr>
        <p:spPr>
          <a:xfrm>
            <a:off x="2289862" y="4756120"/>
            <a:ext cx="4572000" cy="1200329"/>
          </a:xfrm>
          <a:prstGeom prst="rect">
            <a:avLst/>
          </a:prstGeom>
        </p:spPr>
        <p:txBody>
          <a:bodyPr>
            <a:spAutoFit/>
          </a:bodyPr>
          <a:lstStyle/>
          <a:p>
            <a:r>
              <a:rPr lang="en-US" dirty="0"/>
              <a:t>In the savings jar, there is </a:t>
            </a:r>
            <a:r>
              <a:rPr lang="en-US" u="sng" dirty="0">
                <a:ea typeface="Tahoma" panose="020B0604030504040204" pitchFamily="34" charset="0"/>
                <a:cs typeface="Tahoma" panose="020B0604030504040204" pitchFamily="34" charset="0"/>
              </a:rPr>
              <a:t>    </a:t>
            </a:r>
            <a:r>
              <a:rPr lang="en-US" dirty="0">
                <a:ea typeface="Tahoma" panose="020B0604030504040204" pitchFamily="34" charset="0"/>
                <a:cs typeface="Tahoma" panose="020B0604030504040204" pitchFamily="34" charset="0"/>
              </a:rPr>
              <a:t> </a:t>
            </a:r>
            <a:r>
              <a:rPr lang="en-US" dirty="0"/>
              <a:t>pence.</a:t>
            </a:r>
          </a:p>
          <a:p>
            <a:r>
              <a:rPr lang="en-US" dirty="0"/>
              <a:t>In the savings jar, there is</a:t>
            </a:r>
            <a:r>
              <a:rPr lang="en-US" dirty="0">
                <a:ea typeface="Tahoma" panose="020B0604030504040204" pitchFamily="34" charset="0"/>
                <a:cs typeface="Tahoma" panose="020B0604030504040204" pitchFamily="34" charset="0"/>
              </a:rPr>
              <a:t> </a:t>
            </a:r>
            <a:r>
              <a:rPr lang="en-US" u="sng" dirty="0">
                <a:ea typeface="Tahoma" panose="020B0604030504040204" pitchFamily="34" charset="0"/>
                <a:cs typeface="Tahoma" panose="020B0604030504040204" pitchFamily="34" charset="0"/>
              </a:rPr>
              <a:t>  </a:t>
            </a:r>
            <a:r>
              <a:rPr lang="en-US" dirty="0">
                <a:ea typeface="Tahoma" panose="020B0604030504040204" pitchFamily="34" charset="0"/>
                <a:cs typeface="Tahoma" panose="020B0604030504040204" pitchFamily="34" charset="0"/>
              </a:rPr>
              <a:t> </a:t>
            </a:r>
            <a:r>
              <a:rPr lang="en-US" dirty="0"/>
              <a:t>pounds.</a:t>
            </a:r>
          </a:p>
          <a:p>
            <a:r>
              <a:rPr lang="en-US" dirty="0"/>
              <a:t>This is £</a:t>
            </a:r>
            <a:r>
              <a:rPr lang="en-US" u="sng" dirty="0">
                <a:ea typeface="Tahoma" panose="020B0604030504040204" pitchFamily="34" charset="0"/>
                <a:cs typeface="Tahoma" panose="020B0604030504040204" pitchFamily="34" charset="0"/>
              </a:rPr>
              <a:t>  </a:t>
            </a:r>
            <a:r>
              <a:rPr lang="en-US" dirty="0">
                <a:ea typeface="Tahoma" panose="020B0604030504040204" pitchFamily="34" charset="0"/>
                <a:cs typeface="Tahoma" panose="020B0604030504040204" pitchFamily="34" charset="0"/>
              </a:rPr>
              <a:t> </a:t>
            </a:r>
            <a:r>
              <a:rPr lang="en-US" dirty="0"/>
              <a:t>and </a:t>
            </a:r>
            <a:r>
              <a:rPr lang="en-US" u="sng" dirty="0"/>
              <a:t>    </a:t>
            </a:r>
            <a:r>
              <a:rPr lang="en-US" dirty="0"/>
              <a:t> pence.</a:t>
            </a:r>
          </a:p>
          <a:p>
            <a:r>
              <a:rPr lang="en-US" dirty="0"/>
              <a:t>There is </a:t>
            </a:r>
            <a:r>
              <a:rPr lang="en-US" dirty="0">
                <a:ea typeface="Tahoma" panose="020B0604030504040204" pitchFamily="34" charset="0"/>
                <a:cs typeface="Tahoma" panose="020B0604030504040204" pitchFamily="34" charset="0"/>
              </a:rPr>
              <a:t>£</a:t>
            </a:r>
            <a:r>
              <a:rPr lang="en-US" u="sng" dirty="0">
                <a:ea typeface="Tahoma" panose="020B0604030504040204" pitchFamily="34" charset="0"/>
                <a:cs typeface="Tahoma" panose="020B0604030504040204" pitchFamily="34" charset="0"/>
              </a:rPr>
              <a:t>       </a:t>
            </a:r>
            <a:r>
              <a:rPr lang="en-US" dirty="0">
                <a:ea typeface="Tahoma" panose="020B0604030504040204" pitchFamily="34" charset="0"/>
                <a:cs typeface="Tahoma" panose="020B0604030504040204" pitchFamily="34" charset="0"/>
              </a:rPr>
              <a:t> in the savings jar. </a:t>
            </a:r>
          </a:p>
        </p:txBody>
      </p:sp>
      <p:sp>
        <p:nvSpPr>
          <p:cNvPr id="2" name="Rectangle 1">
            <a:extLst>
              <a:ext uri="{FF2B5EF4-FFF2-40B4-BE49-F238E27FC236}">
                <a16:creationId xmlns:a16="http://schemas.microsoft.com/office/drawing/2014/main" id="{00C56255-C991-4445-8544-A159DE3FF527}"/>
              </a:ext>
            </a:extLst>
          </p:cNvPr>
          <p:cNvSpPr/>
          <p:nvPr/>
        </p:nvSpPr>
        <p:spPr>
          <a:xfrm>
            <a:off x="5036943" y="4754527"/>
            <a:ext cx="441146" cy="369332"/>
          </a:xfrm>
          <a:prstGeom prst="rect">
            <a:avLst/>
          </a:prstGeom>
        </p:spPr>
        <p:txBody>
          <a:bodyPr wrap="none">
            <a:spAutoFit/>
          </a:bodyPr>
          <a:lstStyle/>
          <a:p>
            <a:r>
              <a:rPr lang="en-US" b="1" dirty="0">
                <a:solidFill>
                  <a:srgbClr val="689429"/>
                </a:solidFill>
                <a:ea typeface="Tahoma" panose="020B0604030504040204" pitchFamily="34" charset="0"/>
                <a:cs typeface="Tahoma" panose="020B0604030504040204" pitchFamily="34" charset="0"/>
              </a:rPr>
              <a:t>83</a:t>
            </a:r>
            <a:endParaRPr lang="en-GB" dirty="0"/>
          </a:p>
        </p:txBody>
      </p:sp>
      <p:sp>
        <p:nvSpPr>
          <p:cNvPr id="23" name="Rectangle 22">
            <a:extLst>
              <a:ext uri="{FF2B5EF4-FFF2-40B4-BE49-F238E27FC236}">
                <a16:creationId xmlns:a16="http://schemas.microsoft.com/office/drawing/2014/main" id="{EBD5BD42-C693-4125-ADC1-E7EE8D2638A4}"/>
              </a:ext>
            </a:extLst>
          </p:cNvPr>
          <p:cNvSpPr/>
          <p:nvPr/>
        </p:nvSpPr>
        <p:spPr>
          <a:xfrm>
            <a:off x="5019691" y="5030573"/>
            <a:ext cx="306494" cy="369332"/>
          </a:xfrm>
          <a:prstGeom prst="rect">
            <a:avLst/>
          </a:prstGeom>
        </p:spPr>
        <p:txBody>
          <a:bodyPr wrap="none">
            <a:spAutoFit/>
          </a:bodyPr>
          <a:lstStyle/>
          <a:p>
            <a:r>
              <a:rPr lang="en-US" b="1" dirty="0">
                <a:solidFill>
                  <a:srgbClr val="689429"/>
                </a:solidFill>
                <a:ea typeface="Tahoma" panose="020B0604030504040204" pitchFamily="34" charset="0"/>
                <a:cs typeface="Tahoma" panose="020B0604030504040204" pitchFamily="34" charset="0"/>
              </a:rPr>
              <a:t>2</a:t>
            </a:r>
            <a:endParaRPr lang="en-GB" dirty="0"/>
          </a:p>
        </p:txBody>
      </p:sp>
      <p:sp>
        <p:nvSpPr>
          <p:cNvPr id="31" name="Rectangle 30">
            <a:extLst>
              <a:ext uri="{FF2B5EF4-FFF2-40B4-BE49-F238E27FC236}">
                <a16:creationId xmlns:a16="http://schemas.microsoft.com/office/drawing/2014/main" id="{1CFC4F82-4DEF-4BAE-8EBB-F13F8A217407}"/>
              </a:ext>
            </a:extLst>
          </p:cNvPr>
          <p:cNvSpPr/>
          <p:nvPr/>
        </p:nvSpPr>
        <p:spPr>
          <a:xfrm>
            <a:off x="3148482" y="5306620"/>
            <a:ext cx="315769" cy="369332"/>
          </a:xfrm>
          <a:prstGeom prst="rect">
            <a:avLst/>
          </a:prstGeom>
        </p:spPr>
        <p:txBody>
          <a:bodyPr wrap="square">
            <a:spAutoFit/>
          </a:bodyPr>
          <a:lstStyle/>
          <a:p>
            <a:r>
              <a:rPr lang="en-US" b="1" dirty="0">
                <a:solidFill>
                  <a:srgbClr val="689429"/>
                </a:solidFill>
                <a:ea typeface="Tahoma" panose="020B0604030504040204" pitchFamily="34" charset="0"/>
                <a:cs typeface="Tahoma" panose="020B0604030504040204" pitchFamily="34" charset="0"/>
              </a:rPr>
              <a:t>2</a:t>
            </a:r>
            <a:endParaRPr lang="en-GB" dirty="0"/>
          </a:p>
        </p:txBody>
      </p:sp>
      <p:sp>
        <p:nvSpPr>
          <p:cNvPr id="32" name="Rectangle 31">
            <a:extLst>
              <a:ext uri="{FF2B5EF4-FFF2-40B4-BE49-F238E27FC236}">
                <a16:creationId xmlns:a16="http://schemas.microsoft.com/office/drawing/2014/main" id="{B38CAA32-D866-47DF-9830-FB15F4F13CD9}"/>
              </a:ext>
            </a:extLst>
          </p:cNvPr>
          <p:cNvSpPr/>
          <p:nvPr/>
        </p:nvSpPr>
        <p:spPr>
          <a:xfrm>
            <a:off x="3824820" y="5306620"/>
            <a:ext cx="455574" cy="369332"/>
          </a:xfrm>
          <a:prstGeom prst="rect">
            <a:avLst/>
          </a:prstGeom>
        </p:spPr>
        <p:txBody>
          <a:bodyPr wrap="square">
            <a:spAutoFit/>
          </a:bodyPr>
          <a:lstStyle/>
          <a:p>
            <a:r>
              <a:rPr lang="en-US" b="1" dirty="0">
                <a:solidFill>
                  <a:srgbClr val="689429"/>
                </a:solidFill>
                <a:ea typeface="Tahoma" panose="020B0604030504040204" pitchFamily="34" charset="0"/>
                <a:cs typeface="Tahoma" panose="020B0604030504040204" pitchFamily="34" charset="0"/>
              </a:rPr>
              <a:t>83</a:t>
            </a:r>
            <a:endParaRPr lang="en-GB" dirty="0"/>
          </a:p>
        </p:txBody>
      </p:sp>
      <p:sp>
        <p:nvSpPr>
          <p:cNvPr id="33" name="Rectangle 32">
            <a:extLst>
              <a:ext uri="{FF2B5EF4-FFF2-40B4-BE49-F238E27FC236}">
                <a16:creationId xmlns:a16="http://schemas.microsoft.com/office/drawing/2014/main" id="{3FD0822D-8166-4A40-B0BA-F0DF77C625A2}"/>
              </a:ext>
            </a:extLst>
          </p:cNvPr>
          <p:cNvSpPr/>
          <p:nvPr/>
        </p:nvSpPr>
        <p:spPr>
          <a:xfrm>
            <a:off x="3302013" y="5582666"/>
            <a:ext cx="664198" cy="369332"/>
          </a:xfrm>
          <a:prstGeom prst="rect">
            <a:avLst/>
          </a:prstGeom>
        </p:spPr>
        <p:txBody>
          <a:bodyPr wrap="square">
            <a:spAutoFit/>
          </a:bodyPr>
          <a:lstStyle/>
          <a:p>
            <a:r>
              <a:rPr lang="en-US" b="1" dirty="0">
                <a:solidFill>
                  <a:srgbClr val="689429"/>
                </a:solidFill>
                <a:ea typeface="Tahoma" panose="020B0604030504040204" pitchFamily="34" charset="0"/>
                <a:cs typeface="Tahoma" panose="020B0604030504040204" pitchFamily="34" charset="0"/>
              </a:rPr>
              <a:t>2.83</a:t>
            </a:r>
            <a:endParaRPr lang="en-GB" dirty="0"/>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1246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066890"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cxnSp>
        <p:nvCxnSpPr>
          <p:cNvPr id="103" name="Straight Connector 102"/>
          <p:cNvCxnSpPr/>
          <p:nvPr/>
        </p:nvCxnSpPr>
        <p:spPr>
          <a:xfrm>
            <a:off x="251246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84999"/>
            <a:ext cx="7632700" cy="772107"/>
          </a:xfrm>
          <a:prstGeom prst="rect">
            <a:avLst/>
          </a:prstGeom>
          <a:solidFill>
            <a:srgbClr val="FDD182"/>
          </a:solidFill>
          <a:ln w="28575">
            <a:noFill/>
          </a:ln>
        </p:spPr>
        <p:txBody>
          <a:bodyPr wrap="square" lIns="108000" tIns="108000" rIns="108000" bIns="108000" rtlCol="0">
            <a:spAutoFit/>
          </a:bodyPr>
          <a:lstStyle/>
          <a:p>
            <a:r>
              <a:rPr lang="en-GB" dirty="0"/>
              <a:t>Complete the part-whole model, writing the amount using the £ sign. Which notes or coins could you use? </a:t>
            </a:r>
          </a:p>
        </p:txBody>
      </p:sp>
      <p:cxnSp>
        <p:nvCxnSpPr>
          <p:cNvPr id="6" name="Straight Connector 5">
            <a:extLst>
              <a:ext uri="{FF2B5EF4-FFF2-40B4-BE49-F238E27FC236}">
                <a16:creationId xmlns:a16="http://schemas.microsoft.com/office/drawing/2014/main" id="{ED6D412F-8517-41DE-85BA-6BD424B5F38C}"/>
              </a:ext>
            </a:extLst>
          </p:cNvPr>
          <p:cNvCxnSpPr/>
          <p:nvPr/>
        </p:nvCxnSpPr>
        <p:spPr>
          <a:xfrm flipH="1">
            <a:off x="2416029" y="3162649"/>
            <a:ext cx="998290" cy="768888"/>
          </a:xfrm>
          <a:prstGeom prst="line">
            <a:avLst/>
          </a:prstGeom>
          <a:ln w="28575">
            <a:solidFill>
              <a:srgbClr val="F1884C"/>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438F908-D5F6-45A1-9AF8-14378E4A0D1C}"/>
              </a:ext>
            </a:extLst>
          </p:cNvPr>
          <p:cNvCxnSpPr>
            <a:cxnSpLocks/>
          </p:cNvCxnSpPr>
          <p:nvPr/>
        </p:nvCxnSpPr>
        <p:spPr>
          <a:xfrm>
            <a:off x="5973077" y="3367958"/>
            <a:ext cx="717852" cy="751036"/>
          </a:xfrm>
          <a:prstGeom prst="line">
            <a:avLst/>
          </a:prstGeom>
          <a:ln w="28575">
            <a:solidFill>
              <a:srgbClr val="F1884C"/>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9489AC36-1B12-4AEA-96C9-959E41026634}"/>
              </a:ext>
            </a:extLst>
          </p:cNvPr>
          <p:cNvSpPr/>
          <p:nvPr/>
        </p:nvSpPr>
        <p:spPr>
          <a:xfrm>
            <a:off x="679508" y="3832103"/>
            <a:ext cx="3892492" cy="1602298"/>
          </a:xfrm>
          <a:prstGeom prst="ellipse">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AFF2F3E-9C75-482E-999E-7CB20A40D19B}"/>
              </a:ext>
            </a:extLst>
          </p:cNvPr>
          <p:cNvSpPr/>
          <p:nvPr/>
        </p:nvSpPr>
        <p:spPr>
          <a:xfrm>
            <a:off x="4673713" y="3825443"/>
            <a:ext cx="3776488" cy="1602298"/>
          </a:xfrm>
          <a:prstGeom prst="ellipse">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a:extLst>
              <a:ext uri="{FF2B5EF4-FFF2-40B4-BE49-F238E27FC236}">
                <a16:creationId xmlns:a16="http://schemas.microsoft.com/office/drawing/2014/main" id="{9C78BB45-AAE0-47DD-8914-15FE3C938E70}"/>
              </a:ext>
            </a:extLst>
          </p:cNvPr>
          <p:cNvSpPr/>
          <p:nvPr/>
        </p:nvSpPr>
        <p:spPr>
          <a:xfrm>
            <a:off x="2625754" y="2114751"/>
            <a:ext cx="3892492" cy="1715033"/>
          </a:xfrm>
          <a:prstGeom prst="ellipse">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829B7BB0-2BB7-48C6-A5F3-1CEB40DDCD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7149" y="2472082"/>
            <a:ext cx="2173423" cy="1143060"/>
          </a:xfrm>
          <a:prstGeom prst="rect">
            <a:avLst/>
          </a:prstGeom>
        </p:spPr>
      </p:pic>
      <p:pic>
        <p:nvPicPr>
          <p:cNvPr id="10" name="Picture 9">
            <a:extLst>
              <a:ext uri="{FF2B5EF4-FFF2-40B4-BE49-F238E27FC236}">
                <a16:creationId xmlns:a16="http://schemas.microsoft.com/office/drawing/2014/main" id="{8DD0CD4B-DD7E-4588-AAE2-1AA61C0992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50806" y="2473912"/>
            <a:ext cx="606867" cy="610728"/>
          </a:xfrm>
          <a:prstGeom prst="rect">
            <a:avLst/>
          </a:prstGeom>
        </p:spPr>
      </p:pic>
      <p:sp>
        <p:nvSpPr>
          <p:cNvPr id="3" name="Rectangle 2">
            <a:extLst>
              <a:ext uri="{FF2B5EF4-FFF2-40B4-BE49-F238E27FC236}">
                <a16:creationId xmlns:a16="http://schemas.microsoft.com/office/drawing/2014/main" id="{27A81F20-1AEF-45B9-89D6-3C0D032AB3EF}"/>
              </a:ext>
            </a:extLst>
          </p:cNvPr>
          <p:cNvSpPr/>
          <p:nvPr/>
        </p:nvSpPr>
        <p:spPr>
          <a:xfrm>
            <a:off x="4188721" y="2149601"/>
            <a:ext cx="766557" cy="369332"/>
          </a:xfrm>
          <a:prstGeom prst="rect">
            <a:avLst/>
          </a:prstGeom>
        </p:spPr>
        <p:txBody>
          <a:bodyPr wrap="none">
            <a:spAutoFit/>
          </a:bodyPr>
          <a:lstStyle/>
          <a:p>
            <a:r>
              <a:rPr lang="en-GB" b="1" dirty="0"/>
              <a:t>£6.34</a:t>
            </a:r>
          </a:p>
        </p:txBody>
      </p:sp>
      <p:pic>
        <p:nvPicPr>
          <p:cNvPr id="19" name="Picture 18">
            <a:extLst>
              <a:ext uri="{FF2B5EF4-FFF2-40B4-BE49-F238E27FC236}">
                <a16:creationId xmlns:a16="http://schemas.microsoft.com/office/drawing/2014/main" id="{1322D0C7-5F10-4E07-8A11-DCCA2C6DDF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38203" y="3021254"/>
            <a:ext cx="597970" cy="593888"/>
          </a:xfrm>
          <a:prstGeom prst="rect">
            <a:avLst/>
          </a:prstGeom>
        </p:spPr>
      </p:pic>
      <p:pic>
        <p:nvPicPr>
          <p:cNvPr id="20" name="Picture 19">
            <a:extLst>
              <a:ext uri="{FF2B5EF4-FFF2-40B4-BE49-F238E27FC236}">
                <a16:creationId xmlns:a16="http://schemas.microsoft.com/office/drawing/2014/main" id="{D1F330D9-EB19-4C9F-92A1-B2BB7FAA94A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92591" y="3130308"/>
            <a:ext cx="664197" cy="663020"/>
          </a:xfrm>
          <a:prstGeom prst="rect">
            <a:avLst/>
          </a:prstGeom>
        </p:spPr>
      </p:pic>
      <p:pic>
        <p:nvPicPr>
          <p:cNvPr id="21" name="Picture 20">
            <a:extLst>
              <a:ext uri="{FF2B5EF4-FFF2-40B4-BE49-F238E27FC236}">
                <a16:creationId xmlns:a16="http://schemas.microsoft.com/office/drawing/2014/main" id="{D8294E8F-71FA-4B5E-988F-B6E3010439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13161" y="2456805"/>
            <a:ext cx="692339" cy="692108"/>
          </a:xfrm>
          <a:prstGeom prst="rect">
            <a:avLst/>
          </a:prstGeom>
        </p:spPr>
      </p:pic>
      <p:pic>
        <p:nvPicPr>
          <p:cNvPr id="22" name="Picture 21">
            <a:extLst>
              <a:ext uri="{FF2B5EF4-FFF2-40B4-BE49-F238E27FC236}">
                <a16:creationId xmlns:a16="http://schemas.microsoft.com/office/drawing/2014/main" id="{5BBF56F4-DFA8-4628-A670-64C3A0666EC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42830" y="2980679"/>
            <a:ext cx="692339" cy="692108"/>
          </a:xfrm>
          <a:prstGeom prst="rect">
            <a:avLst/>
          </a:prstGeom>
        </p:spPr>
      </p:pic>
      <p:pic>
        <p:nvPicPr>
          <p:cNvPr id="23" name="Picture 22">
            <a:extLst>
              <a:ext uri="{FF2B5EF4-FFF2-40B4-BE49-F238E27FC236}">
                <a16:creationId xmlns:a16="http://schemas.microsoft.com/office/drawing/2014/main" id="{6A81F768-9FDF-446B-9807-D4236CFA4D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9042" y="4129781"/>
            <a:ext cx="2173423" cy="1143060"/>
          </a:xfrm>
          <a:prstGeom prst="rect">
            <a:avLst/>
          </a:prstGeom>
        </p:spPr>
      </p:pic>
      <p:pic>
        <p:nvPicPr>
          <p:cNvPr id="24" name="Picture 23">
            <a:extLst>
              <a:ext uri="{FF2B5EF4-FFF2-40B4-BE49-F238E27FC236}">
                <a16:creationId xmlns:a16="http://schemas.microsoft.com/office/drawing/2014/main" id="{757BE2B4-370B-47B9-A2FC-4D3C542061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1918" y="4359091"/>
            <a:ext cx="664197" cy="663020"/>
          </a:xfrm>
          <a:prstGeom prst="rect">
            <a:avLst/>
          </a:prstGeom>
        </p:spPr>
      </p:pic>
      <p:sp>
        <p:nvSpPr>
          <p:cNvPr id="25" name="Rectangle 24">
            <a:extLst>
              <a:ext uri="{FF2B5EF4-FFF2-40B4-BE49-F238E27FC236}">
                <a16:creationId xmlns:a16="http://schemas.microsoft.com/office/drawing/2014/main" id="{AC1DA858-3827-49EE-8208-0C724B731327}"/>
              </a:ext>
            </a:extLst>
          </p:cNvPr>
          <p:cNvSpPr/>
          <p:nvPr/>
        </p:nvSpPr>
        <p:spPr>
          <a:xfrm>
            <a:off x="2156873" y="3802506"/>
            <a:ext cx="748923" cy="369332"/>
          </a:xfrm>
          <a:prstGeom prst="rect">
            <a:avLst/>
          </a:prstGeom>
        </p:spPr>
        <p:txBody>
          <a:bodyPr wrap="none">
            <a:spAutoFit/>
          </a:bodyPr>
          <a:lstStyle/>
          <a:p>
            <a:r>
              <a:rPr lang="en-GB" b="1" dirty="0"/>
              <a:t>£5.10</a:t>
            </a:r>
          </a:p>
        </p:txBody>
      </p:sp>
      <p:sp>
        <p:nvSpPr>
          <p:cNvPr id="26" name="Rectangle 25">
            <a:extLst>
              <a:ext uri="{FF2B5EF4-FFF2-40B4-BE49-F238E27FC236}">
                <a16:creationId xmlns:a16="http://schemas.microsoft.com/office/drawing/2014/main" id="{A6C949FC-5A6C-4AE8-8E71-195BD7241022}"/>
              </a:ext>
            </a:extLst>
          </p:cNvPr>
          <p:cNvSpPr/>
          <p:nvPr/>
        </p:nvSpPr>
        <p:spPr>
          <a:xfrm>
            <a:off x="6146877" y="3923997"/>
            <a:ext cx="734496" cy="646331"/>
          </a:xfrm>
          <a:prstGeom prst="rect">
            <a:avLst/>
          </a:prstGeom>
        </p:spPr>
        <p:txBody>
          <a:bodyPr wrap="none">
            <a:spAutoFit/>
          </a:bodyPr>
          <a:lstStyle/>
          <a:p>
            <a:pPr algn="ctr"/>
            <a:r>
              <a:rPr lang="en-GB" b="1" dirty="0">
                <a:solidFill>
                  <a:srgbClr val="689429"/>
                </a:solidFill>
              </a:rPr>
              <a:t>£1.24</a:t>
            </a:r>
          </a:p>
          <a:p>
            <a:pPr algn="ctr"/>
            <a:r>
              <a:rPr lang="en-GB" b="1" dirty="0">
                <a:solidFill>
                  <a:srgbClr val="689429"/>
                </a:solidFill>
              </a:rPr>
              <a:t>e.g.</a:t>
            </a:r>
          </a:p>
        </p:txBody>
      </p:sp>
      <p:pic>
        <p:nvPicPr>
          <p:cNvPr id="27" name="Picture 26">
            <a:extLst>
              <a:ext uri="{FF2B5EF4-FFF2-40B4-BE49-F238E27FC236}">
                <a16:creationId xmlns:a16="http://schemas.microsoft.com/office/drawing/2014/main" id="{0BCFC974-83A5-4A0C-A4E1-F850A2EDB8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5720" y="4377126"/>
            <a:ext cx="606867" cy="610728"/>
          </a:xfrm>
          <a:prstGeom prst="rect">
            <a:avLst/>
          </a:prstGeom>
        </p:spPr>
      </p:pic>
      <p:pic>
        <p:nvPicPr>
          <p:cNvPr id="28" name="Picture 27">
            <a:extLst>
              <a:ext uri="{FF2B5EF4-FFF2-40B4-BE49-F238E27FC236}">
                <a16:creationId xmlns:a16="http://schemas.microsoft.com/office/drawing/2014/main" id="{F4314626-9BD6-4B55-B020-5936B803B4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85341" y="4653074"/>
            <a:ext cx="597970" cy="593888"/>
          </a:xfrm>
          <a:prstGeom prst="rect">
            <a:avLst/>
          </a:prstGeom>
        </p:spPr>
      </p:pic>
      <p:pic>
        <p:nvPicPr>
          <p:cNvPr id="29" name="Picture 28">
            <a:extLst>
              <a:ext uri="{FF2B5EF4-FFF2-40B4-BE49-F238E27FC236}">
                <a16:creationId xmlns:a16="http://schemas.microsoft.com/office/drawing/2014/main" id="{65B09626-C676-4DD1-8C5D-9C0BC637BA3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05811" y="4602443"/>
            <a:ext cx="692339" cy="692108"/>
          </a:xfrm>
          <a:prstGeom prst="rect">
            <a:avLst/>
          </a:prstGeom>
        </p:spPr>
      </p:pic>
      <p:pic>
        <p:nvPicPr>
          <p:cNvPr id="30" name="Picture 29">
            <a:extLst>
              <a:ext uri="{FF2B5EF4-FFF2-40B4-BE49-F238E27FC236}">
                <a16:creationId xmlns:a16="http://schemas.microsoft.com/office/drawing/2014/main" id="{DE8D5D34-0B76-402F-B4B8-66AF596A59C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05395" y="4295746"/>
            <a:ext cx="692339" cy="692108"/>
          </a:xfrm>
          <a:prstGeom prst="rect">
            <a:avLst/>
          </a:prstGeom>
        </p:spPr>
      </p:pic>
      <p:sp>
        <p:nvSpPr>
          <p:cNvPr id="13" name="Rectangle 12">
            <a:extLst>
              <a:ext uri="{FF2B5EF4-FFF2-40B4-BE49-F238E27FC236}">
                <a16:creationId xmlns:a16="http://schemas.microsoft.com/office/drawing/2014/main" id="{7D24D3AA-9284-456B-9722-90CADA31CF85}"/>
              </a:ext>
            </a:extLst>
          </p:cNvPr>
          <p:cNvSpPr/>
          <p:nvPr/>
        </p:nvSpPr>
        <p:spPr>
          <a:xfrm>
            <a:off x="714806" y="5449800"/>
            <a:ext cx="7673543" cy="646331"/>
          </a:xfrm>
          <a:prstGeom prst="rect">
            <a:avLst/>
          </a:prstGeom>
        </p:spPr>
        <p:txBody>
          <a:bodyPr wrap="square">
            <a:spAutoFit/>
          </a:bodyPr>
          <a:lstStyle/>
          <a:p>
            <a:pPr algn="ctr"/>
            <a:r>
              <a:rPr lang="en-GB" dirty="0"/>
              <a:t>£1.24 can be represented using many different coins. </a:t>
            </a:r>
          </a:p>
          <a:p>
            <a:pPr algn="ctr"/>
            <a:r>
              <a:rPr lang="en-GB" dirty="0"/>
              <a:t>Which coins did you use? </a:t>
            </a:r>
          </a:p>
        </p:txBody>
      </p:sp>
    </p:spTree>
    <p:extLst>
      <p:ext uri="{BB962C8B-B14F-4D97-AF65-F5344CB8AC3E}">
        <p14:creationId xmlns:p14="http://schemas.microsoft.com/office/powerpoint/2010/main" val="422585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1EEC631-B814-4F36-9DF7-7CC4435F5340}"/>
              </a:ext>
            </a:extLst>
          </p:cNvPr>
          <p:cNvSpPr/>
          <p:nvPr/>
        </p:nvSpPr>
        <p:spPr>
          <a:xfrm>
            <a:off x="755650" y="2033487"/>
            <a:ext cx="7632700" cy="3566643"/>
          </a:xfrm>
          <a:prstGeom prst="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512465"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066890"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cxnSp>
        <p:nvCxnSpPr>
          <p:cNvPr id="103" name="Straight Connector 102"/>
          <p:cNvCxnSpPr/>
          <p:nvPr/>
        </p:nvCxnSpPr>
        <p:spPr>
          <a:xfrm>
            <a:off x="2512465"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85667"/>
            <a:ext cx="7632700" cy="495108"/>
          </a:xfrm>
          <a:prstGeom prst="rect">
            <a:avLst/>
          </a:prstGeom>
          <a:solidFill>
            <a:srgbClr val="FDD182"/>
          </a:solidFill>
          <a:ln w="28575">
            <a:noFill/>
          </a:ln>
        </p:spPr>
        <p:txBody>
          <a:bodyPr wrap="square" lIns="108000" tIns="108000" rIns="108000" bIns="108000" rtlCol="0">
            <a:spAutoFit/>
          </a:bodyPr>
          <a:lstStyle/>
          <a:p>
            <a:pPr algn="ctr"/>
            <a:r>
              <a:rPr lang="en-GB" dirty="0"/>
              <a:t>Write these amounts in pounds and pence using a £ sign.</a:t>
            </a:r>
          </a:p>
        </p:txBody>
      </p:sp>
      <p:sp>
        <p:nvSpPr>
          <p:cNvPr id="7" name="Rectangle 6">
            <a:extLst>
              <a:ext uri="{FF2B5EF4-FFF2-40B4-BE49-F238E27FC236}">
                <a16:creationId xmlns:a16="http://schemas.microsoft.com/office/drawing/2014/main" id="{2362B2DA-8851-4021-82FB-9FA02A622FF7}"/>
              </a:ext>
            </a:extLst>
          </p:cNvPr>
          <p:cNvSpPr/>
          <p:nvPr/>
        </p:nvSpPr>
        <p:spPr>
          <a:xfrm>
            <a:off x="1058594" y="2537753"/>
            <a:ext cx="7262644" cy="3062377"/>
          </a:xfrm>
          <a:prstGeom prst="rect">
            <a:avLst/>
          </a:prstGeom>
        </p:spPr>
        <p:txBody>
          <a:bodyPr wrap="square">
            <a:spAutoFit/>
          </a:bodyPr>
          <a:lstStyle/>
          <a:p>
            <a:pPr>
              <a:spcAft>
                <a:spcPts val="600"/>
              </a:spcAft>
            </a:pPr>
            <a:r>
              <a:rPr lang="en-US" sz="2800" dirty="0">
                <a:latin typeface="Twinkl" pitchFamily="2" charset="0"/>
              </a:rPr>
              <a:t>217p = </a:t>
            </a:r>
            <a:r>
              <a:rPr lang="en-US" sz="2800" dirty="0">
                <a:latin typeface="Tahoma" panose="020B0604030504040204" pitchFamily="34" charset="0"/>
                <a:ea typeface="Tahoma" panose="020B0604030504040204" pitchFamily="34" charset="0"/>
                <a:cs typeface="Tahoma" panose="020B0604030504040204" pitchFamily="34" charset="0"/>
              </a:rPr>
              <a:t>__</a:t>
            </a:r>
            <a:r>
              <a:rPr lang="en-US" sz="2800" dirty="0">
                <a:latin typeface="Twinkl" pitchFamily="2" charset="0"/>
              </a:rPr>
              <a:t> pounds and </a:t>
            </a:r>
            <a:r>
              <a:rPr lang="en-US" sz="2800" dirty="0">
                <a:latin typeface="Tahoma" panose="020B0604030504040204" pitchFamily="34" charset="0"/>
                <a:ea typeface="Tahoma" panose="020B0604030504040204" pitchFamily="34" charset="0"/>
                <a:cs typeface="Tahoma" panose="020B0604030504040204" pitchFamily="34" charset="0"/>
              </a:rPr>
              <a:t>__ </a:t>
            </a:r>
            <a:r>
              <a:rPr lang="en-US" sz="2800" dirty="0">
                <a:latin typeface="Twinkl" pitchFamily="2" charset="0"/>
              </a:rPr>
              <a:t>pence = </a:t>
            </a:r>
            <a:r>
              <a:rPr lang="en-GB" sz="2800" dirty="0">
                <a:latin typeface="Twinkl" pitchFamily="2"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r>
              <a:rPr lang="en-GB" sz="2800" dirty="0">
                <a:ea typeface="Tahoma" panose="020B0604030504040204" pitchFamily="34" charset="0"/>
                <a:cs typeface="Tahoma" panose="020B0604030504040204" pitchFamily="34"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endParaRPr lang="en-US" sz="28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US" sz="2800" dirty="0">
              <a:latin typeface="Twinkl" pitchFamily="2" charset="0"/>
            </a:endParaRPr>
          </a:p>
          <a:p>
            <a:pPr>
              <a:spcAft>
                <a:spcPts val="600"/>
              </a:spcAft>
            </a:pPr>
            <a:r>
              <a:rPr lang="en-US" sz="2800" dirty="0">
                <a:latin typeface="Twinkl" pitchFamily="2" charset="0"/>
              </a:rPr>
              <a:t>27p = </a:t>
            </a:r>
            <a:r>
              <a:rPr lang="en-US" sz="2800" dirty="0">
                <a:latin typeface="Tahoma" panose="020B0604030504040204" pitchFamily="34" charset="0"/>
                <a:ea typeface="Tahoma" panose="020B0604030504040204" pitchFamily="34" charset="0"/>
                <a:cs typeface="Tahoma" panose="020B0604030504040204" pitchFamily="34" charset="0"/>
              </a:rPr>
              <a:t>__</a:t>
            </a:r>
            <a:r>
              <a:rPr lang="en-US" sz="2800" dirty="0">
                <a:latin typeface="Twinkl" pitchFamily="2" charset="0"/>
              </a:rPr>
              <a:t> pounds and </a:t>
            </a:r>
            <a:r>
              <a:rPr lang="en-US" sz="2800" dirty="0">
                <a:latin typeface="Tahoma" panose="020B0604030504040204" pitchFamily="34" charset="0"/>
                <a:ea typeface="Tahoma" panose="020B0604030504040204" pitchFamily="34" charset="0"/>
                <a:cs typeface="Tahoma" panose="020B0604030504040204" pitchFamily="34" charset="0"/>
              </a:rPr>
              <a:t>__ </a:t>
            </a:r>
            <a:r>
              <a:rPr lang="en-US" sz="2800" dirty="0">
                <a:latin typeface="Twinkl" pitchFamily="2" charset="0"/>
              </a:rPr>
              <a:t>pence = </a:t>
            </a:r>
            <a:r>
              <a:rPr lang="en-GB" sz="2800" dirty="0">
                <a:latin typeface="Twinkl" pitchFamily="2"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r>
              <a:rPr lang="en-GB" sz="2800" dirty="0">
                <a:ea typeface="Tahoma" panose="020B0604030504040204" pitchFamily="34" charset="0"/>
                <a:cs typeface="Tahoma" panose="020B0604030504040204" pitchFamily="34"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endParaRPr lang="en-US" sz="28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US" sz="2800" dirty="0">
              <a:latin typeface="Twinkl" pitchFamily="2" charset="0"/>
            </a:endParaRPr>
          </a:p>
          <a:p>
            <a:pPr>
              <a:spcAft>
                <a:spcPts val="600"/>
              </a:spcAft>
            </a:pPr>
            <a:r>
              <a:rPr lang="en-US" sz="2800" dirty="0">
                <a:latin typeface="Twinkl" pitchFamily="2" charset="0"/>
              </a:rPr>
              <a:t>270p = </a:t>
            </a:r>
            <a:r>
              <a:rPr lang="en-US" sz="2800" dirty="0">
                <a:latin typeface="Tahoma" panose="020B0604030504040204" pitchFamily="34" charset="0"/>
                <a:ea typeface="Tahoma" panose="020B0604030504040204" pitchFamily="34" charset="0"/>
                <a:cs typeface="Tahoma" panose="020B0604030504040204" pitchFamily="34" charset="0"/>
              </a:rPr>
              <a:t>__</a:t>
            </a:r>
            <a:r>
              <a:rPr lang="en-US" sz="2800" dirty="0">
                <a:latin typeface="Twinkl" pitchFamily="2" charset="0"/>
              </a:rPr>
              <a:t> pounds and </a:t>
            </a:r>
            <a:r>
              <a:rPr lang="en-US" sz="2800" dirty="0">
                <a:latin typeface="Tahoma" panose="020B0604030504040204" pitchFamily="34" charset="0"/>
                <a:ea typeface="Tahoma" panose="020B0604030504040204" pitchFamily="34" charset="0"/>
                <a:cs typeface="Tahoma" panose="020B0604030504040204" pitchFamily="34" charset="0"/>
              </a:rPr>
              <a:t>__ </a:t>
            </a:r>
            <a:r>
              <a:rPr lang="en-US" sz="2800" dirty="0">
                <a:latin typeface="Twinkl" pitchFamily="2" charset="0"/>
              </a:rPr>
              <a:t>pence = </a:t>
            </a:r>
            <a:r>
              <a:rPr lang="en-GB" sz="2800" dirty="0">
                <a:latin typeface="Twinkl" pitchFamily="2"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r>
              <a:rPr lang="en-GB" sz="2800" dirty="0">
                <a:ea typeface="Tahoma" panose="020B0604030504040204" pitchFamily="34" charset="0"/>
                <a:cs typeface="Tahoma" panose="020B0604030504040204" pitchFamily="34" charset="0"/>
              </a:rPr>
              <a:t>.</a:t>
            </a:r>
            <a:r>
              <a:rPr lang="en-GB" sz="2800" dirty="0">
                <a:latin typeface="Tahoma" panose="020B0604030504040204" pitchFamily="34" charset="0"/>
                <a:ea typeface="Tahoma" panose="020B0604030504040204" pitchFamily="34" charset="0"/>
                <a:cs typeface="Tahoma" panose="020B0604030504040204" pitchFamily="34" charset="0"/>
              </a:rPr>
              <a:t>__</a:t>
            </a:r>
            <a:endParaRPr lang="en-US" sz="28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2800" dirty="0">
              <a:latin typeface="Twinkl" pitchFamily="2" charset="0"/>
            </a:endParaRPr>
          </a:p>
        </p:txBody>
      </p:sp>
      <p:sp>
        <p:nvSpPr>
          <p:cNvPr id="2" name="Rectangle 1">
            <a:extLst>
              <a:ext uri="{FF2B5EF4-FFF2-40B4-BE49-F238E27FC236}">
                <a16:creationId xmlns:a16="http://schemas.microsoft.com/office/drawing/2014/main" id="{5F9AE756-0CBA-4EAE-A773-6D9661134041}"/>
              </a:ext>
            </a:extLst>
          </p:cNvPr>
          <p:cNvSpPr/>
          <p:nvPr/>
        </p:nvSpPr>
        <p:spPr>
          <a:xfrm>
            <a:off x="2253591" y="2537753"/>
            <a:ext cx="383438" cy="523220"/>
          </a:xfrm>
          <a:prstGeom prst="rect">
            <a:avLst/>
          </a:prstGeom>
        </p:spPr>
        <p:txBody>
          <a:bodyPr wrap="none">
            <a:spAutoFit/>
          </a:bodyPr>
          <a:lstStyle/>
          <a:p>
            <a:r>
              <a:rPr lang="en-US" sz="2800" b="1" dirty="0">
                <a:solidFill>
                  <a:srgbClr val="689429"/>
                </a:solidFill>
                <a:latin typeface="Twinkl" pitchFamily="2" charset="0"/>
              </a:rPr>
              <a:t>2</a:t>
            </a:r>
            <a:endParaRPr lang="en-GB" sz="2800" b="1" dirty="0">
              <a:solidFill>
                <a:srgbClr val="689429"/>
              </a:solidFill>
            </a:endParaRPr>
          </a:p>
        </p:txBody>
      </p:sp>
      <p:sp>
        <p:nvSpPr>
          <p:cNvPr id="10" name="Rectangle 9">
            <a:extLst>
              <a:ext uri="{FF2B5EF4-FFF2-40B4-BE49-F238E27FC236}">
                <a16:creationId xmlns:a16="http://schemas.microsoft.com/office/drawing/2014/main" id="{DABA542F-3DEE-4812-AC86-B0D6B8278B0C}"/>
              </a:ext>
            </a:extLst>
          </p:cNvPr>
          <p:cNvSpPr/>
          <p:nvPr/>
        </p:nvSpPr>
        <p:spPr>
          <a:xfrm>
            <a:off x="4622334" y="2537753"/>
            <a:ext cx="513282" cy="523220"/>
          </a:xfrm>
          <a:prstGeom prst="rect">
            <a:avLst/>
          </a:prstGeom>
        </p:spPr>
        <p:txBody>
          <a:bodyPr wrap="none">
            <a:spAutoFit/>
          </a:bodyPr>
          <a:lstStyle/>
          <a:p>
            <a:r>
              <a:rPr lang="en-US" sz="2800" b="1" dirty="0">
                <a:solidFill>
                  <a:srgbClr val="689429"/>
                </a:solidFill>
                <a:latin typeface="Twinkl" pitchFamily="2" charset="0"/>
              </a:rPr>
              <a:t>17</a:t>
            </a:r>
            <a:endParaRPr lang="en-GB" sz="2800" b="1" dirty="0">
              <a:solidFill>
                <a:srgbClr val="689429"/>
              </a:solidFill>
            </a:endParaRPr>
          </a:p>
        </p:txBody>
      </p:sp>
      <p:sp>
        <p:nvSpPr>
          <p:cNvPr id="11" name="Rectangle 10">
            <a:extLst>
              <a:ext uri="{FF2B5EF4-FFF2-40B4-BE49-F238E27FC236}">
                <a16:creationId xmlns:a16="http://schemas.microsoft.com/office/drawing/2014/main" id="{9DC8EE67-32E4-4D7A-9C49-28A013EFA8D7}"/>
              </a:ext>
            </a:extLst>
          </p:cNvPr>
          <p:cNvSpPr/>
          <p:nvPr/>
        </p:nvSpPr>
        <p:spPr>
          <a:xfrm>
            <a:off x="7120921" y="2537753"/>
            <a:ext cx="513282" cy="523220"/>
          </a:xfrm>
          <a:prstGeom prst="rect">
            <a:avLst/>
          </a:prstGeom>
        </p:spPr>
        <p:txBody>
          <a:bodyPr wrap="none">
            <a:spAutoFit/>
          </a:bodyPr>
          <a:lstStyle/>
          <a:p>
            <a:r>
              <a:rPr lang="en-US" sz="2800" b="1" dirty="0">
                <a:solidFill>
                  <a:srgbClr val="689429"/>
                </a:solidFill>
                <a:latin typeface="Twinkl" pitchFamily="2" charset="0"/>
              </a:rPr>
              <a:t>17</a:t>
            </a:r>
            <a:endParaRPr lang="en-GB" sz="2800" b="1" dirty="0">
              <a:solidFill>
                <a:srgbClr val="689429"/>
              </a:solidFill>
            </a:endParaRPr>
          </a:p>
        </p:txBody>
      </p:sp>
      <p:sp>
        <p:nvSpPr>
          <p:cNvPr id="12" name="Rectangle 11">
            <a:extLst>
              <a:ext uri="{FF2B5EF4-FFF2-40B4-BE49-F238E27FC236}">
                <a16:creationId xmlns:a16="http://schemas.microsoft.com/office/drawing/2014/main" id="{9430BEC0-2CED-4CB4-928D-999ED469C437}"/>
              </a:ext>
            </a:extLst>
          </p:cNvPr>
          <p:cNvSpPr/>
          <p:nvPr/>
        </p:nvSpPr>
        <p:spPr>
          <a:xfrm>
            <a:off x="6698690" y="2537753"/>
            <a:ext cx="383438" cy="523220"/>
          </a:xfrm>
          <a:prstGeom prst="rect">
            <a:avLst/>
          </a:prstGeom>
        </p:spPr>
        <p:txBody>
          <a:bodyPr wrap="none">
            <a:spAutoFit/>
          </a:bodyPr>
          <a:lstStyle/>
          <a:p>
            <a:r>
              <a:rPr lang="en-US" sz="2800" b="1" dirty="0">
                <a:solidFill>
                  <a:srgbClr val="689429"/>
                </a:solidFill>
                <a:latin typeface="Twinkl" pitchFamily="2" charset="0"/>
              </a:rPr>
              <a:t>2</a:t>
            </a:r>
            <a:endParaRPr lang="en-GB" sz="2800" b="1" dirty="0">
              <a:solidFill>
                <a:srgbClr val="689429"/>
              </a:solidFill>
            </a:endParaRPr>
          </a:p>
        </p:txBody>
      </p:sp>
      <p:sp>
        <p:nvSpPr>
          <p:cNvPr id="13" name="Rectangle 12">
            <a:extLst>
              <a:ext uri="{FF2B5EF4-FFF2-40B4-BE49-F238E27FC236}">
                <a16:creationId xmlns:a16="http://schemas.microsoft.com/office/drawing/2014/main" id="{FB081E8C-08C5-4A66-B4F7-FCC25623A7AF}"/>
              </a:ext>
            </a:extLst>
          </p:cNvPr>
          <p:cNvSpPr/>
          <p:nvPr/>
        </p:nvSpPr>
        <p:spPr>
          <a:xfrm>
            <a:off x="2112376" y="3560585"/>
            <a:ext cx="413896" cy="523220"/>
          </a:xfrm>
          <a:prstGeom prst="rect">
            <a:avLst/>
          </a:prstGeom>
        </p:spPr>
        <p:txBody>
          <a:bodyPr wrap="none">
            <a:spAutoFit/>
          </a:bodyPr>
          <a:lstStyle/>
          <a:p>
            <a:r>
              <a:rPr lang="en-US" sz="2800" b="1" dirty="0">
                <a:solidFill>
                  <a:srgbClr val="689429"/>
                </a:solidFill>
                <a:latin typeface="Twinkl" pitchFamily="2" charset="0"/>
              </a:rPr>
              <a:t>0</a:t>
            </a:r>
            <a:endParaRPr lang="en-GB" sz="2800" b="1" dirty="0">
              <a:solidFill>
                <a:srgbClr val="689429"/>
              </a:solidFill>
            </a:endParaRPr>
          </a:p>
        </p:txBody>
      </p:sp>
      <p:sp>
        <p:nvSpPr>
          <p:cNvPr id="14" name="Rectangle 13">
            <a:extLst>
              <a:ext uri="{FF2B5EF4-FFF2-40B4-BE49-F238E27FC236}">
                <a16:creationId xmlns:a16="http://schemas.microsoft.com/office/drawing/2014/main" id="{643D4070-3D4C-479F-AD8C-6E57E068FC95}"/>
              </a:ext>
            </a:extLst>
          </p:cNvPr>
          <p:cNvSpPr/>
          <p:nvPr/>
        </p:nvSpPr>
        <p:spPr>
          <a:xfrm>
            <a:off x="4500461" y="3560585"/>
            <a:ext cx="556563" cy="523220"/>
          </a:xfrm>
          <a:prstGeom prst="rect">
            <a:avLst/>
          </a:prstGeom>
        </p:spPr>
        <p:txBody>
          <a:bodyPr wrap="none">
            <a:spAutoFit/>
          </a:bodyPr>
          <a:lstStyle/>
          <a:p>
            <a:r>
              <a:rPr lang="en-US" sz="2800" b="1" dirty="0">
                <a:solidFill>
                  <a:srgbClr val="689429"/>
                </a:solidFill>
                <a:latin typeface="Twinkl" pitchFamily="2" charset="0"/>
              </a:rPr>
              <a:t>27</a:t>
            </a:r>
            <a:endParaRPr lang="en-GB" sz="2800" b="1" dirty="0">
              <a:solidFill>
                <a:srgbClr val="689429"/>
              </a:solidFill>
            </a:endParaRPr>
          </a:p>
        </p:txBody>
      </p:sp>
      <p:sp>
        <p:nvSpPr>
          <p:cNvPr id="15" name="Rectangle 14">
            <a:extLst>
              <a:ext uri="{FF2B5EF4-FFF2-40B4-BE49-F238E27FC236}">
                <a16:creationId xmlns:a16="http://schemas.microsoft.com/office/drawing/2014/main" id="{0510F21C-5327-495D-B8E3-B3FB7EDC8864}"/>
              </a:ext>
            </a:extLst>
          </p:cNvPr>
          <p:cNvSpPr/>
          <p:nvPr/>
        </p:nvSpPr>
        <p:spPr>
          <a:xfrm>
            <a:off x="6979706" y="3560585"/>
            <a:ext cx="556563" cy="523220"/>
          </a:xfrm>
          <a:prstGeom prst="rect">
            <a:avLst/>
          </a:prstGeom>
        </p:spPr>
        <p:txBody>
          <a:bodyPr wrap="none">
            <a:spAutoFit/>
          </a:bodyPr>
          <a:lstStyle/>
          <a:p>
            <a:r>
              <a:rPr lang="en-US" sz="2800" b="1" dirty="0">
                <a:solidFill>
                  <a:srgbClr val="689429"/>
                </a:solidFill>
                <a:latin typeface="Twinkl" pitchFamily="2" charset="0"/>
              </a:rPr>
              <a:t>27</a:t>
            </a:r>
            <a:endParaRPr lang="en-GB" sz="2800" b="1" dirty="0">
              <a:solidFill>
                <a:srgbClr val="689429"/>
              </a:solidFill>
            </a:endParaRPr>
          </a:p>
        </p:txBody>
      </p:sp>
      <p:sp>
        <p:nvSpPr>
          <p:cNvPr id="16" name="Rectangle 15">
            <a:extLst>
              <a:ext uri="{FF2B5EF4-FFF2-40B4-BE49-F238E27FC236}">
                <a16:creationId xmlns:a16="http://schemas.microsoft.com/office/drawing/2014/main" id="{89829140-03DE-470D-9539-759CDF532405}"/>
              </a:ext>
            </a:extLst>
          </p:cNvPr>
          <p:cNvSpPr/>
          <p:nvPr/>
        </p:nvSpPr>
        <p:spPr>
          <a:xfrm>
            <a:off x="6557475" y="3560585"/>
            <a:ext cx="413896" cy="523220"/>
          </a:xfrm>
          <a:prstGeom prst="rect">
            <a:avLst/>
          </a:prstGeom>
        </p:spPr>
        <p:txBody>
          <a:bodyPr wrap="none">
            <a:spAutoFit/>
          </a:bodyPr>
          <a:lstStyle/>
          <a:p>
            <a:r>
              <a:rPr lang="en-US" sz="2800" b="1" dirty="0">
                <a:solidFill>
                  <a:srgbClr val="689429"/>
                </a:solidFill>
                <a:latin typeface="Twinkl" pitchFamily="2" charset="0"/>
              </a:rPr>
              <a:t>0</a:t>
            </a:r>
            <a:endParaRPr lang="en-GB" sz="2800" b="1" dirty="0">
              <a:solidFill>
                <a:srgbClr val="689429"/>
              </a:solidFill>
            </a:endParaRPr>
          </a:p>
        </p:txBody>
      </p:sp>
      <p:sp>
        <p:nvSpPr>
          <p:cNvPr id="17" name="Rectangle 16">
            <a:extLst>
              <a:ext uri="{FF2B5EF4-FFF2-40B4-BE49-F238E27FC236}">
                <a16:creationId xmlns:a16="http://schemas.microsoft.com/office/drawing/2014/main" id="{5890F8B5-7BB7-4BC8-9A59-C9E82767F83B}"/>
              </a:ext>
            </a:extLst>
          </p:cNvPr>
          <p:cNvSpPr/>
          <p:nvPr/>
        </p:nvSpPr>
        <p:spPr>
          <a:xfrm>
            <a:off x="2342888" y="4560646"/>
            <a:ext cx="383438" cy="523220"/>
          </a:xfrm>
          <a:prstGeom prst="rect">
            <a:avLst/>
          </a:prstGeom>
        </p:spPr>
        <p:txBody>
          <a:bodyPr wrap="none">
            <a:spAutoFit/>
          </a:bodyPr>
          <a:lstStyle/>
          <a:p>
            <a:r>
              <a:rPr lang="en-US" sz="2800" b="1" dirty="0">
                <a:solidFill>
                  <a:srgbClr val="689429"/>
                </a:solidFill>
                <a:latin typeface="Twinkl" pitchFamily="2" charset="0"/>
              </a:rPr>
              <a:t>2</a:t>
            </a:r>
            <a:endParaRPr lang="en-GB" sz="2800" b="1" dirty="0">
              <a:solidFill>
                <a:srgbClr val="689429"/>
              </a:solidFill>
            </a:endParaRPr>
          </a:p>
        </p:txBody>
      </p:sp>
      <p:sp>
        <p:nvSpPr>
          <p:cNvPr id="18" name="Rectangle 17">
            <a:extLst>
              <a:ext uri="{FF2B5EF4-FFF2-40B4-BE49-F238E27FC236}">
                <a16:creationId xmlns:a16="http://schemas.microsoft.com/office/drawing/2014/main" id="{5ED2B8BA-25F9-4605-8A54-DF5947AD768C}"/>
              </a:ext>
            </a:extLst>
          </p:cNvPr>
          <p:cNvSpPr/>
          <p:nvPr/>
        </p:nvSpPr>
        <p:spPr>
          <a:xfrm>
            <a:off x="4683081" y="4560646"/>
            <a:ext cx="595035" cy="523220"/>
          </a:xfrm>
          <a:prstGeom prst="rect">
            <a:avLst/>
          </a:prstGeom>
        </p:spPr>
        <p:txBody>
          <a:bodyPr wrap="none">
            <a:spAutoFit/>
          </a:bodyPr>
          <a:lstStyle/>
          <a:p>
            <a:r>
              <a:rPr lang="en-US" sz="2800" b="1" dirty="0">
                <a:solidFill>
                  <a:srgbClr val="689429"/>
                </a:solidFill>
                <a:latin typeface="Twinkl" pitchFamily="2" charset="0"/>
              </a:rPr>
              <a:t>70</a:t>
            </a:r>
            <a:endParaRPr lang="en-GB" sz="2800" b="1" dirty="0">
              <a:solidFill>
                <a:srgbClr val="689429"/>
              </a:solidFill>
            </a:endParaRPr>
          </a:p>
        </p:txBody>
      </p:sp>
      <p:sp>
        <p:nvSpPr>
          <p:cNvPr id="19" name="Rectangle 18">
            <a:extLst>
              <a:ext uri="{FF2B5EF4-FFF2-40B4-BE49-F238E27FC236}">
                <a16:creationId xmlns:a16="http://schemas.microsoft.com/office/drawing/2014/main" id="{1F0DC09E-5A0C-4A26-B642-D5BF00CA0AD0}"/>
              </a:ext>
            </a:extLst>
          </p:cNvPr>
          <p:cNvSpPr/>
          <p:nvPr/>
        </p:nvSpPr>
        <p:spPr>
          <a:xfrm>
            <a:off x="7185051" y="4560646"/>
            <a:ext cx="595035" cy="523220"/>
          </a:xfrm>
          <a:prstGeom prst="rect">
            <a:avLst/>
          </a:prstGeom>
        </p:spPr>
        <p:txBody>
          <a:bodyPr wrap="none">
            <a:spAutoFit/>
          </a:bodyPr>
          <a:lstStyle/>
          <a:p>
            <a:r>
              <a:rPr lang="en-US" sz="2800" b="1" dirty="0">
                <a:solidFill>
                  <a:srgbClr val="689429"/>
                </a:solidFill>
                <a:latin typeface="Twinkl" pitchFamily="2" charset="0"/>
              </a:rPr>
              <a:t>70</a:t>
            </a:r>
            <a:endParaRPr lang="en-GB" sz="2800" b="1" dirty="0">
              <a:solidFill>
                <a:srgbClr val="689429"/>
              </a:solidFill>
            </a:endParaRPr>
          </a:p>
        </p:txBody>
      </p:sp>
      <p:sp>
        <p:nvSpPr>
          <p:cNvPr id="20" name="Rectangle 19">
            <a:extLst>
              <a:ext uri="{FF2B5EF4-FFF2-40B4-BE49-F238E27FC236}">
                <a16:creationId xmlns:a16="http://schemas.microsoft.com/office/drawing/2014/main" id="{8DDC36E7-B1EC-4ABA-BBF7-E7763F60AF59}"/>
              </a:ext>
            </a:extLst>
          </p:cNvPr>
          <p:cNvSpPr/>
          <p:nvPr/>
        </p:nvSpPr>
        <p:spPr>
          <a:xfrm>
            <a:off x="6787987" y="4560646"/>
            <a:ext cx="383438" cy="523220"/>
          </a:xfrm>
          <a:prstGeom prst="rect">
            <a:avLst/>
          </a:prstGeom>
        </p:spPr>
        <p:txBody>
          <a:bodyPr wrap="none">
            <a:spAutoFit/>
          </a:bodyPr>
          <a:lstStyle/>
          <a:p>
            <a:r>
              <a:rPr lang="en-US" sz="2800" b="1" dirty="0">
                <a:solidFill>
                  <a:srgbClr val="689429"/>
                </a:solidFill>
                <a:latin typeface="Twinkl" pitchFamily="2" charset="0"/>
              </a:rPr>
              <a:t>2</a:t>
            </a:r>
            <a:endParaRPr lang="en-GB" sz="2800" b="1" dirty="0">
              <a:solidFill>
                <a:srgbClr val="689429"/>
              </a:solidFill>
            </a:endParaRPr>
          </a:p>
        </p:txBody>
      </p:sp>
    </p:spTree>
    <p:extLst>
      <p:ext uri="{BB962C8B-B14F-4D97-AF65-F5344CB8AC3E}">
        <p14:creationId xmlns:p14="http://schemas.microsoft.com/office/powerpoint/2010/main" val="346772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5" grpId="0"/>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8" name="Rectangle 7"/>
          <p:cNvSpPr/>
          <p:nvPr/>
        </p:nvSpPr>
        <p:spPr>
          <a:xfrm>
            <a:off x="445575" y="702863"/>
            <a:ext cx="204595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sp>
        <p:nvSpPr>
          <p:cNvPr id="10" name="Rectangle 9"/>
          <p:cNvSpPr/>
          <p:nvPr/>
        </p:nvSpPr>
        <p:spPr>
          <a:xfrm>
            <a:off x="2491531"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491531"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6041EAE5-84A4-413E-BFD6-CDCC6AECC196}"/>
              </a:ext>
            </a:extLst>
          </p:cNvPr>
          <p:cNvSpPr txBox="1"/>
          <p:nvPr/>
        </p:nvSpPr>
        <p:spPr>
          <a:xfrm>
            <a:off x="755650" y="1385667"/>
            <a:ext cx="7632700" cy="1049106"/>
          </a:xfrm>
          <a:prstGeom prst="rect">
            <a:avLst/>
          </a:prstGeom>
          <a:solidFill>
            <a:srgbClr val="FDD182"/>
          </a:solidFill>
          <a:ln w="28575">
            <a:noFill/>
          </a:ln>
        </p:spPr>
        <p:txBody>
          <a:bodyPr wrap="square" lIns="108000" tIns="108000" rIns="108000" bIns="108000" rtlCol="0">
            <a:spAutoFit/>
          </a:bodyPr>
          <a:lstStyle/>
          <a:p>
            <a:r>
              <a:rPr lang="en-GB" dirty="0"/>
              <a:t>One of these is correct. The other is incorrect.</a:t>
            </a:r>
          </a:p>
          <a:p>
            <a:r>
              <a:rPr lang="en-GB" dirty="0"/>
              <a:t>Which is the correct answer? </a:t>
            </a:r>
          </a:p>
          <a:p>
            <a:r>
              <a:rPr lang="en-GB" dirty="0"/>
              <a:t>Explain the error that has been made and write the correct answer.</a:t>
            </a:r>
          </a:p>
        </p:txBody>
      </p:sp>
      <p:graphicFrame>
        <p:nvGraphicFramePr>
          <p:cNvPr id="9" name="Table 8">
            <a:extLst>
              <a:ext uri="{FF2B5EF4-FFF2-40B4-BE49-F238E27FC236}">
                <a16:creationId xmlns:a16="http://schemas.microsoft.com/office/drawing/2014/main" id="{0CCE89F6-B92B-41F6-A230-75E179F4CF42}"/>
              </a:ext>
            </a:extLst>
          </p:cNvPr>
          <p:cNvGraphicFramePr>
            <a:graphicFrameLocks noGrp="1"/>
          </p:cNvGraphicFramePr>
          <p:nvPr>
            <p:extLst>
              <p:ext uri="{D42A27DB-BD31-4B8C-83A1-F6EECF244321}">
                <p14:modId xmlns:p14="http://schemas.microsoft.com/office/powerpoint/2010/main" val="2248192839"/>
              </p:ext>
            </p:extLst>
          </p:nvPr>
        </p:nvGraphicFramePr>
        <p:xfrm>
          <a:off x="755650" y="2505225"/>
          <a:ext cx="7632701" cy="3587599"/>
        </p:xfrm>
        <a:graphic>
          <a:graphicData uri="http://schemas.openxmlformats.org/drawingml/2006/table">
            <a:tbl>
              <a:tblPr firstRow="1" bandRow="1">
                <a:tableStyleId>{5C22544A-7EE6-4342-B048-85BDC9FD1C3A}</a:tableStyleId>
              </a:tblPr>
              <a:tblGrid>
                <a:gridCol w="1538311">
                  <a:extLst>
                    <a:ext uri="{9D8B030D-6E8A-4147-A177-3AD203B41FA5}">
                      <a16:colId xmlns:a16="http://schemas.microsoft.com/office/drawing/2014/main" val="20000"/>
                    </a:ext>
                  </a:extLst>
                </a:gridCol>
                <a:gridCol w="1801002">
                  <a:extLst>
                    <a:ext uri="{9D8B030D-6E8A-4147-A177-3AD203B41FA5}">
                      <a16:colId xmlns:a16="http://schemas.microsoft.com/office/drawing/2014/main" val="20001"/>
                    </a:ext>
                  </a:extLst>
                </a:gridCol>
                <a:gridCol w="1139232">
                  <a:extLst>
                    <a:ext uri="{9D8B030D-6E8A-4147-A177-3AD203B41FA5}">
                      <a16:colId xmlns:a16="http://schemas.microsoft.com/office/drawing/2014/main" val="20002"/>
                    </a:ext>
                  </a:extLst>
                </a:gridCol>
                <a:gridCol w="3154156">
                  <a:extLst>
                    <a:ext uri="{9D8B030D-6E8A-4147-A177-3AD203B41FA5}">
                      <a16:colId xmlns:a16="http://schemas.microsoft.com/office/drawing/2014/main" val="965882335"/>
                    </a:ext>
                  </a:extLst>
                </a:gridCol>
              </a:tblGrid>
              <a:tr h="793048">
                <a:tc>
                  <a:txBody>
                    <a:bodyPr/>
                    <a:lstStyle/>
                    <a:p>
                      <a:pPr algn="ctr"/>
                      <a:r>
                        <a:rPr lang="en-GB" sz="1800" dirty="0">
                          <a:solidFill>
                            <a:schemeClr val="tx1"/>
                          </a:solidFill>
                          <a:latin typeface="Twinkl" pitchFamily="50" charset="0"/>
                        </a:rPr>
                        <a:t>Pence</a:t>
                      </a: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algn="ctr"/>
                      <a:r>
                        <a:rPr lang="en-GB" sz="1800" dirty="0">
                          <a:solidFill>
                            <a:schemeClr val="tx1"/>
                          </a:solidFill>
                          <a:latin typeface="Twinkl" pitchFamily="50" charset="0"/>
                        </a:rPr>
                        <a:t>Using </a:t>
                      </a:r>
                      <a:r>
                        <a:rPr lang="en-US" sz="1800" dirty="0">
                          <a:solidFill>
                            <a:schemeClr val="tx1"/>
                          </a:solidFill>
                          <a:latin typeface="Twinkl" pitchFamily="50" charset="0"/>
                        </a:rPr>
                        <a:t>£ Sign</a:t>
                      </a:r>
                      <a:endParaRPr lang="en-GB" sz="1800" dirty="0">
                        <a:solidFill>
                          <a:schemeClr val="tx1"/>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marL="171450" indent="-171450" algn="ctr">
                        <a:buFont typeface="Wingdings" panose="05000000000000000000" pitchFamily="2" charset="2"/>
                        <a:buChar char="ü"/>
                      </a:pPr>
                      <a:r>
                        <a:rPr lang="en-GB" sz="1800" dirty="0">
                          <a:solidFill>
                            <a:schemeClr val="tx1"/>
                          </a:solidFill>
                          <a:latin typeface="Twinkl" pitchFamily="50" charset="0"/>
                          <a:sym typeface="Wingdings" panose="05000000000000000000" pitchFamily="2" charset="2"/>
                        </a:rPr>
                        <a:t>or</a:t>
                      </a:r>
                      <a:r>
                        <a:rPr lang="en-GB" sz="1800" baseline="0" dirty="0">
                          <a:solidFill>
                            <a:schemeClr val="tx1"/>
                          </a:solidFill>
                          <a:latin typeface="Twinkl" pitchFamily="50" charset="0"/>
                          <a:sym typeface="Wingdings" panose="05000000000000000000" pitchFamily="2" charset="2"/>
                        </a:rPr>
                        <a:t> </a:t>
                      </a:r>
                    </a:p>
                    <a:p>
                      <a:pPr marL="0" indent="0" algn="ctr">
                        <a:buFont typeface="Wingdings" panose="05000000000000000000" pitchFamily="2" charset="2"/>
                        <a:buNone/>
                      </a:pPr>
                      <a:r>
                        <a:rPr lang="en-GB" sz="1800" baseline="0" dirty="0">
                          <a:solidFill>
                            <a:schemeClr val="tx1"/>
                          </a:solidFill>
                          <a:latin typeface="Wingdings" panose="05000000000000000000" pitchFamily="2" charset="2"/>
                          <a:sym typeface="Wingdings" panose="05000000000000000000" pitchFamily="2" charset="2"/>
                        </a:rPr>
                        <a:t></a:t>
                      </a:r>
                      <a:r>
                        <a:rPr lang="en-GB" sz="1800" baseline="0" dirty="0">
                          <a:solidFill>
                            <a:schemeClr val="tx1"/>
                          </a:solidFill>
                          <a:latin typeface="Twinkl" pitchFamily="50" charset="0"/>
                          <a:sym typeface="Wingdings" panose="05000000000000000000" pitchFamily="2" charset="2"/>
                        </a:rPr>
                        <a:t> ?</a:t>
                      </a:r>
                      <a:endParaRPr lang="en-GB" sz="1800" dirty="0">
                        <a:solidFill>
                          <a:schemeClr val="tx1"/>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marL="0" indent="0" algn="ctr">
                        <a:buFont typeface="Wingdings" panose="05000000000000000000" pitchFamily="2" charset="2"/>
                        <a:buNone/>
                      </a:pPr>
                      <a:r>
                        <a:rPr lang="en-GB" sz="1800" dirty="0">
                          <a:solidFill>
                            <a:schemeClr val="tx1"/>
                          </a:solidFill>
                          <a:latin typeface="Twinkl" pitchFamily="50" charset="0"/>
                        </a:rPr>
                        <a:t>Error/Correct Answer</a:t>
                      </a: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81869">
                <a:tc>
                  <a:txBody>
                    <a:bodyPr/>
                    <a:lstStyle/>
                    <a:p>
                      <a:pPr algn="ctr"/>
                      <a:r>
                        <a:rPr lang="en-GB" sz="1800" dirty="0">
                          <a:solidFill>
                            <a:schemeClr val="tx1"/>
                          </a:solidFill>
                          <a:latin typeface="Twinkl" pitchFamily="50" charset="0"/>
                        </a:rPr>
                        <a:t>907p</a:t>
                      </a: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algn="ctr"/>
                      <a:r>
                        <a:rPr lang="en-US" sz="1800" dirty="0">
                          <a:latin typeface="Twinkl" pitchFamily="50" charset="0"/>
                        </a:rPr>
                        <a:t>£9.07 </a:t>
                      </a:r>
                      <a:r>
                        <a:rPr lang="en-GB" sz="1800" baseline="0" dirty="0">
                          <a:solidFill>
                            <a:schemeClr val="tx1"/>
                          </a:solidFill>
                          <a:latin typeface="Twinkl" pitchFamily="50" charset="0"/>
                        </a:rPr>
                        <a:t> </a:t>
                      </a:r>
                      <a:endParaRPr lang="en-GB" sz="1800" dirty="0">
                        <a:solidFill>
                          <a:schemeClr val="tx1"/>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algn="ctr"/>
                      <a:endParaRPr lang="en-US" sz="1800" b="1" dirty="0">
                        <a:solidFill>
                          <a:srgbClr val="00B050"/>
                        </a:solidFill>
                        <a:latin typeface="Twinkl" pitchFamily="50" charset="0"/>
                      </a:endParaRPr>
                    </a:p>
                    <a:p>
                      <a:pPr algn="ctr"/>
                      <a:endParaRPr lang="en-GB" sz="2800" b="1" dirty="0">
                        <a:solidFill>
                          <a:srgbClr val="00B050"/>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endParaRPr lang="en-GB"/>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12682">
                <a:tc>
                  <a:txBody>
                    <a:bodyPr/>
                    <a:lstStyle/>
                    <a:p>
                      <a:pPr algn="ctr"/>
                      <a:r>
                        <a:rPr lang="en-US" sz="1800" dirty="0">
                          <a:solidFill>
                            <a:schemeClr val="tx1"/>
                          </a:solidFill>
                          <a:latin typeface="Twinkl" pitchFamily="50" charset="0"/>
                        </a:rPr>
                        <a:t>840p</a:t>
                      </a:r>
                      <a:endParaRPr lang="en-GB" sz="1800" dirty="0">
                        <a:solidFill>
                          <a:schemeClr val="tx1"/>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algn="ctr"/>
                      <a:r>
                        <a:rPr lang="en-US" sz="1800" dirty="0">
                          <a:latin typeface="Twinkl" pitchFamily="50" charset="0"/>
                        </a:rPr>
                        <a:t>£8.4</a:t>
                      </a:r>
                      <a:endParaRPr lang="en-GB" sz="1800" dirty="0">
                        <a:solidFill>
                          <a:schemeClr val="tx1"/>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pPr algn="ctr"/>
                      <a:r>
                        <a:rPr lang="en-US" sz="1800" b="1" baseline="0" dirty="0">
                          <a:solidFill>
                            <a:srgbClr val="00B050"/>
                          </a:solidFill>
                          <a:latin typeface="Twinkl" pitchFamily="50" charset="0"/>
                          <a:sym typeface="Wingdings" panose="05000000000000000000" pitchFamily="2" charset="2"/>
                        </a:rPr>
                        <a:t> </a:t>
                      </a:r>
                      <a:endParaRPr lang="en-GB" sz="1800" b="1" dirty="0">
                        <a:solidFill>
                          <a:srgbClr val="00B050"/>
                        </a:solidFill>
                        <a:latin typeface="Twinkl" pitchFamily="50" charset="0"/>
                      </a:endParaRPr>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tc>
                  <a:txBody>
                    <a:bodyPr/>
                    <a:lstStyle/>
                    <a:p>
                      <a:endParaRPr lang="en-GB" dirty="0"/>
                    </a:p>
                  </a:txBody>
                  <a:tcPr anchor="ctr">
                    <a:lnL w="28575" cap="flat" cmpd="sng" algn="ctr">
                      <a:solidFill>
                        <a:srgbClr val="F1884C"/>
                      </a:solidFill>
                      <a:prstDash val="solid"/>
                      <a:round/>
                      <a:headEnd type="none" w="med" len="med"/>
                      <a:tailEnd type="none" w="med" len="med"/>
                    </a:lnL>
                    <a:lnR w="28575" cap="flat" cmpd="sng" algn="ctr">
                      <a:solidFill>
                        <a:srgbClr val="F1884C"/>
                      </a:solidFill>
                      <a:prstDash val="solid"/>
                      <a:round/>
                      <a:headEnd type="none" w="med" len="med"/>
                      <a:tailEnd type="none" w="med" len="med"/>
                    </a:lnR>
                    <a:lnT w="28575" cap="flat" cmpd="sng" algn="ctr">
                      <a:solidFill>
                        <a:srgbClr val="F1884C"/>
                      </a:solidFill>
                      <a:prstDash val="solid"/>
                      <a:round/>
                      <a:headEnd type="none" w="med" len="med"/>
                      <a:tailEnd type="none" w="med" len="med"/>
                    </a:lnT>
                    <a:lnB w="28575" cap="flat" cmpd="sng" algn="ctr">
                      <a:solidFill>
                        <a:srgbClr val="F1884C"/>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2" name="Rectangle 1">
            <a:extLst>
              <a:ext uri="{FF2B5EF4-FFF2-40B4-BE49-F238E27FC236}">
                <a16:creationId xmlns:a16="http://schemas.microsoft.com/office/drawing/2014/main" id="{1848AC78-BDEC-4727-BE46-94F89A372F73}"/>
              </a:ext>
            </a:extLst>
          </p:cNvPr>
          <p:cNvSpPr/>
          <p:nvPr/>
        </p:nvSpPr>
        <p:spPr>
          <a:xfrm>
            <a:off x="4332992" y="4826002"/>
            <a:ext cx="478016" cy="646331"/>
          </a:xfrm>
          <a:prstGeom prst="rect">
            <a:avLst/>
          </a:prstGeom>
        </p:spPr>
        <p:txBody>
          <a:bodyPr wrap="none">
            <a:spAutoFit/>
          </a:bodyPr>
          <a:lstStyle/>
          <a:p>
            <a:r>
              <a:rPr lang="en-GB" sz="3600" b="1" dirty="0">
                <a:solidFill>
                  <a:srgbClr val="689429"/>
                </a:solidFill>
                <a:latin typeface="Wingdings" panose="05000000000000000000" pitchFamily="2" charset="2"/>
                <a:sym typeface="Wingdings" panose="05000000000000000000" pitchFamily="2" charset="2"/>
              </a:rPr>
              <a:t></a:t>
            </a:r>
            <a:endParaRPr lang="en-GB" sz="3600" b="1" dirty="0">
              <a:solidFill>
                <a:srgbClr val="689429"/>
              </a:solidFill>
            </a:endParaRPr>
          </a:p>
        </p:txBody>
      </p:sp>
      <p:sp>
        <p:nvSpPr>
          <p:cNvPr id="12" name="Rectangle 11">
            <a:extLst>
              <a:ext uri="{FF2B5EF4-FFF2-40B4-BE49-F238E27FC236}">
                <a16:creationId xmlns:a16="http://schemas.microsoft.com/office/drawing/2014/main" id="{ABFC35A1-4554-4969-96FD-87D5A17FBEF4}"/>
              </a:ext>
            </a:extLst>
          </p:cNvPr>
          <p:cNvSpPr/>
          <p:nvPr/>
        </p:nvSpPr>
        <p:spPr>
          <a:xfrm>
            <a:off x="4384724" y="3494124"/>
            <a:ext cx="546945" cy="646331"/>
          </a:xfrm>
          <a:prstGeom prst="rect">
            <a:avLst/>
          </a:prstGeom>
        </p:spPr>
        <p:txBody>
          <a:bodyPr wrap="none">
            <a:spAutoFit/>
          </a:bodyPr>
          <a:lstStyle/>
          <a:p>
            <a:r>
              <a:rPr lang="en-GB" sz="3600" b="1" dirty="0">
                <a:solidFill>
                  <a:srgbClr val="689429"/>
                </a:solidFill>
                <a:latin typeface="Wingdings" panose="05000000000000000000" pitchFamily="2" charset="2"/>
                <a:sym typeface="Wingdings" panose="05000000000000000000" pitchFamily="2" charset="2"/>
              </a:rPr>
              <a:t></a:t>
            </a:r>
            <a:endParaRPr lang="en-GB" sz="3600" b="1" dirty="0">
              <a:solidFill>
                <a:srgbClr val="689429"/>
              </a:solidFill>
            </a:endParaRPr>
          </a:p>
        </p:txBody>
      </p:sp>
      <p:sp>
        <p:nvSpPr>
          <p:cNvPr id="3" name="Rectangle 2">
            <a:extLst>
              <a:ext uri="{FF2B5EF4-FFF2-40B4-BE49-F238E27FC236}">
                <a16:creationId xmlns:a16="http://schemas.microsoft.com/office/drawing/2014/main" id="{93509BE4-F34D-4F9B-B015-690FC9DAF068}"/>
              </a:ext>
            </a:extLst>
          </p:cNvPr>
          <p:cNvSpPr/>
          <p:nvPr/>
        </p:nvSpPr>
        <p:spPr>
          <a:xfrm>
            <a:off x="5532539" y="4549002"/>
            <a:ext cx="2562658" cy="1200329"/>
          </a:xfrm>
          <a:prstGeom prst="rect">
            <a:avLst/>
          </a:prstGeom>
        </p:spPr>
        <p:txBody>
          <a:bodyPr wrap="square">
            <a:spAutoFit/>
          </a:bodyPr>
          <a:lstStyle/>
          <a:p>
            <a:pPr lvl="0">
              <a:defRPr/>
            </a:pPr>
            <a:r>
              <a:rPr lang="en-US" b="1" dirty="0">
                <a:solidFill>
                  <a:srgbClr val="689429"/>
                </a:solidFill>
                <a:latin typeface="Twinkl" pitchFamily="50" charset="0"/>
                <a:sym typeface="Wingdings" panose="05000000000000000000" pitchFamily="2" charset="2"/>
              </a:rPr>
              <a:t>There should be 2 digits after the decimal point. £8.40 is the correct answer.</a:t>
            </a:r>
            <a:endParaRPr lang="en-GB" b="1" dirty="0">
              <a:solidFill>
                <a:srgbClr val="689429"/>
              </a:solidFill>
              <a:latin typeface="Twinkl" pitchFamily="50" charset="0"/>
            </a:endParaRP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8" name="Rectangle 7"/>
          <p:cNvSpPr/>
          <p:nvPr/>
        </p:nvSpPr>
        <p:spPr>
          <a:xfrm>
            <a:off x="445575" y="702863"/>
            <a:ext cx="204595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sp>
        <p:nvSpPr>
          <p:cNvPr id="10" name="Rectangle 9"/>
          <p:cNvSpPr/>
          <p:nvPr/>
        </p:nvSpPr>
        <p:spPr>
          <a:xfrm>
            <a:off x="2491531"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491531"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6041EAE5-84A4-413E-BFD6-CDCC6AECC196}"/>
              </a:ext>
            </a:extLst>
          </p:cNvPr>
          <p:cNvSpPr txBox="1"/>
          <p:nvPr/>
        </p:nvSpPr>
        <p:spPr>
          <a:xfrm>
            <a:off x="755650" y="1385667"/>
            <a:ext cx="7632700" cy="1049106"/>
          </a:xfrm>
          <a:prstGeom prst="rect">
            <a:avLst/>
          </a:prstGeom>
          <a:solidFill>
            <a:srgbClr val="FDD182"/>
          </a:solidFill>
          <a:ln w="28575">
            <a:noFill/>
          </a:ln>
        </p:spPr>
        <p:txBody>
          <a:bodyPr wrap="square" lIns="108000" tIns="108000" rIns="108000" bIns="108000" rtlCol="0">
            <a:spAutoFit/>
          </a:bodyPr>
          <a:lstStyle/>
          <a:p>
            <a:r>
              <a:rPr lang="en-GB" dirty="0"/>
              <a:t>Luckman has 5 coins that make £1.26 in total. Four of the coins are given. Explain which of the following sets of coins Luckman could have and write what the missing coin is.</a:t>
            </a:r>
          </a:p>
        </p:txBody>
      </p:sp>
      <p:sp>
        <p:nvSpPr>
          <p:cNvPr id="12" name="TextBox 11">
            <a:extLst>
              <a:ext uri="{FF2B5EF4-FFF2-40B4-BE49-F238E27FC236}">
                <a16:creationId xmlns:a16="http://schemas.microsoft.com/office/drawing/2014/main" id="{C33F0CBA-D8B8-4ACE-B6D3-FB02EE57695D}"/>
              </a:ext>
            </a:extLst>
          </p:cNvPr>
          <p:cNvSpPr txBox="1"/>
          <p:nvPr/>
        </p:nvSpPr>
        <p:spPr>
          <a:xfrm>
            <a:off x="755651" y="4870860"/>
            <a:ext cx="2786516" cy="400110"/>
          </a:xfrm>
          <a:prstGeom prst="rect">
            <a:avLst/>
          </a:prstGeom>
          <a:solidFill>
            <a:schemeClr val="bg1"/>
          </a:solidFill>
          <a:ln w="28575">
            <a:solidFill>
              <a:srgbClr val="F1884C"/>
            </a:solidFill>
          </a:ln>
        </p:spPr>
        <p:txBody>
          <a:bodyPr wrap="square" rtlCol="0">
            <a:spAutoFit/>
          </a:bodyPr>
          <a:lstStyle/>
          <a:p>
            <a:r>
              <a:rPr lang="en-GB" sz="2000" dirty="0">
                <a:latin typeface="Twinkl" pitchFamily="50" charset="0"/>
              </a:rPr>
              <a:t>£1, 10p, 5p, 1p, ?p</a:t>
            </a:r>
          </a:p>
        </p:txBody>
      </p:sp>
      <p:sp>
        <p:nvSpPr>
          <p:cNvPr id="13" name="TextBox 12">
            <a:extLst>
              <a:ext uri="{FF2B5EF4-FFF2-40B4-BE49-F238E27FC236}">
                <a16:creationId xmlns:a16="http://schemas.microsoft.com/office/drawing/2014/main" id="{F335EA93-F54C-4970-A79E-7000E851CEE6}"/>
              </a:ext>
            </a:extLst>
          </p:cNvPr>
          <p:cNvSpPr txBox="1"/>
          <p:nvPr/>
        </p:nvSpPr>
        <p:spPr>
          <a:xfrm>
            <a:off x="755650" y="2496067"/>
            <a:ext cx="2902471" cy="400110"/>
          </a:xfrm>
          <a:prstGeom prst="rect">
            <a:avLst/>
          </a:prstGeom>
          <a:solidFill>
            <a:schemeClr val="bg1"/>
          </a:solidFill>
          <a:ln w="28575">
            <a:solidFill>
              <a:srgbClr val="F1884C"/>
            </a:solidFill>
          </a:ln>
        </p:spPr>
        <p:txBody>
          <a:bodyPr wrap="square" rtlCol="0">
            <a:spAutoFit/>
          </a:bodyPr>
          <a:lstStyle/>
          <a:p>
            <a:r>
              <a:rPr lang="en-GB" sz="2000" dirty="0">
                <a:latin typeface="Twinkl" pitchFamily="50" charset="0"/>
              </a:rPr>
              <a:t>50p, 50p, 20p, 5p, ?p</a:t>
            </a:r>
          </a:p>
        </p:txBody>
      </p:sp>
      <p:sp>
        <p:nvSpPr>
          <p:cNvPr id="14" name="TextBox 13">
            <a:extLst>
              <a:ext uri="{FF2B5EF4-FFF2-40B4-BE49-F238E27FC236}">
                <a16:creationId xmlns:a16="http://schemas.microsoft.com/office/drawing/2014/main" id="{14B9D67C-B98A-4A50-A853-F0B219A93F43}"/>
              </a:ext>
            </a:extLst>
          </p:cNvPr>
          <p:cNvSpPr txBox="1"/>
          <p:nvPr/>
        </p:nvSpPr>
        <p:spPr>
          <a:xfrm>
            <a:off x="755650" y="3765963"/>
            <a:ext cx="3096977" cy="400110"/>
          </a:xfrm>
          <a:prstGeom prst="rect">
            <a:avLst/>
          </a:prstGeom>
          <a:solidFill>
            <a:schemeClr val="bg1"/>
          </a:solidFill>
          <a:ln w="28575">
            <a:solidFill>
              <a:srgbClr val="F1884C"/>
            </a:solidFill>
          </a:ln>
        </p:spPr>
        <p:txBody>
          <a:bodyPr wrap="square" rtlCol="0">
            <a:spAutoFit/>
          </a:bodyPr>
          <a:lstStyle/>
          <a:p>
            <a:r>
              <a:rPr lang="en-GB" sz="2000" dirty="0">
                <a:latin typeface="Twinkl" pitchFamily="50" charset="0"/>
              </a:rPr>
              <a:t>£1, 10p, 10p, 2p, ?p</a:t>
            </a:r>
          </a:p>
        </p:txBody>
      </p:sp>
      <p:sp>
        <p:nvSpPr>
          <p:cNvPr id="16" name="TextBox 15">
            <a:extLst>
              <a:ext uri="{FF2B5EF4-FFF2-40B4-BE49-F238E27FC236}">
                <a16:creationId xmlns:a16="http://schemas.microsoft.com/office/drawing/2014/main" id="{4AF09E6C-7407-4946-AD47-EB248191808C}"/>
              </a:ext>
            </a:extLst>
          </p:cNvPr>
          <p:cNvSpPr txBox="1"/>
          <p:nvPr/>
        </p:nvSpPr>
        <p:spPr>
          <a:xfrm>
            <a:off x="2685341" y="2908913"/>
            <a:ext cx="870012" cy="461665"/>
          </a:xfrm>
          <a:prstGeom prst="rect">
            <a:avLst/>
          </a:prstGeom>
          <a:noFill/>
        </p:spPr>
        <p:txBody>
          <a:bodyPr wrap="square" rtlCol="0">
            <a:spAutoFit/>
          </a:bodyPr>
          <a:lstStyle/>
          <a:p>
            <a:pPr algn="ctr"/>
            <a:r>
              <a:rPr lang="en-GB" sz="2400" b="1" dirty="0">
                <a:solidFill>
                  <a:srgbClr val="689429"/>
                </a:solidFill>
                <a:latin typeface="Twinkl" pitchFamily="50" charset="0"/>
                <a:sym typeface="Wingdings" panose="05000000000000000000" pitchFamily="2" charset="2"/>
              </a:rPr>
              <a:t>1p</a:t>
            </a:r>
            <a:endParaRPr lang="en-GB" sz="2400" b="1" dirty="0">
              <a:solidFill>
                <a:srgbClr val="689429"/>
              </a:solidFill>
              <a:latin typeface="Twinkl" pitchFamily="50" charset="0"/>
            </a:endParaRPr>
          </a:p>
        </p:txBody>
      </p:sp>
      <p:sp>
        <p:nvSpPr>
          <p:cNvPr id="18" name="TextBox 17">
            <a:extLst>
              <a:ext uri="{FF2B5EF4-FFF2-40B4-BE49-F238E27FC236}">
                <a16:creationId xmlns:a16="http://schemas.microsoft.com/office/drawing/2014/main" id="{1CDA7F65-67AE-4C5B-AC9C-145CF7402F16}"/>
              </a:ext>
            </a:extLst>
          </p:cNvPr>
          <p:cNvSpPr txBox="1"/>
          <p:nvPr/>
        </p:nvSpPr>
        <p:spPr>
          <a:xfrm>
            <a:off x="2287002" y="5293426"/>
            <a:ext cx="870012" cy="461665"/>
          </a:xfrm>
          <a:prstGeom prst="rect">
            <a:avLst/>
          </a:prstGeom>
          <a:noFill/>
        </p:spPr>
        <p:txBody>
          <a:bodyPr wrap="square" rtlCol="0">
            <a:spAutoFit/>
          </a:bodyPr>
          <a:lstStyle/>
          <a:p>
            <a:pPr algn="ctr"/>
            <a:r>
              <a:rPr lang="en-GB" sz="2400" b="1" dirty="0">
                <a:solidFill>
                  <a:srgbClr val="689429"/>
                </a:solidFill>
                <a:latin typeface="Twinkl" pitchFamily="50" charset="0"/>
                <a:sym typeface="Wingdings" panose="05000000000000000000" pitchFamily="2" charset="2"/>
              </a:rPr>
              <a:t>10p</a:t>
            </a:r>
            <a:endParaRPr lang="en-GB" sz="2400" b="1" dirty="0">
              <a:solidFill>
                <a:srgbClr val="689429"/>
              </a:solidFill>
              <a:latin typeface="Twinkl" pitchFamily="50" charset="0"/>
            </a:endParaRPr>
          </a:p>
        </p:txBody>
      </p:sp>
      <p:sp>
        <p:nvSpPr>
          <p:cNvPr id="20" name="TextBox 19">
            <a:extLst>
              <a:ext uri="{FF2B5EF4-FFF2-40B4-BE49-F238E27FC236}">
                <a16:creationId xmlns:a16="http://schemas.microsoft.com/office/drawing/2014/main" id="{9DC925A2-4B67-4A0D-B68D-992EF84B0D2C}"/>
              </a:ext>
            </a:extLst>
          </p:cNvPr>
          <p:cNvSpPr txBox="1"/>
          <p:nvPr/>
        </p:nvSpPr>
        <p:spPr>
          <a:xfrm>
            <a:off x="3956769" y="2496067"/>
            <a:ext cx="4431581" cy="1202994"/>
          </a:xfrm>
          <a:prstGeom prst="rect">
            <a:avLst/>
          </a:prstGeom>
          <a:solidFill>
            <a:schemeClr val="bg1"/>
          </a:solidFill>
          <a:ln w="28575">
            <a:solidFill>
              <a:srgbClr val="689429"/>
            </a:solidFill>
          </a:ln>
        </p:spPr>
        <p:txBody>
          <a:bodyPr wrap="square" lIns="108000" tIns="108000" rIns="108000" bIns="108000" rtlCol="0">
            <a:spAutoFit/>
          </a:bodyPr>
          <a:lstStyle/>
          <a:p>
            <a:r>
              <a:rPr lang="en-GB" sz="2800" dirty="0">
                <a:sym typeface="Wingdings" panose="05000000000000000000" pitchFamily="2" charset="2"/>
              </a:rPr>
              <a:t> </a:t>
            </a:r>
            <a:r>
              <a:rPr lang="en-GB" dirty="0">
                <a:latin typeface="Twinkl" pitchFamily="2" charset="0"/>
                <a:sym typeface="Wingdings" panose="05000000000000000000" pitchFamily="2" charset="2"/>
              </a:rPr>
              <a:t>Luckman</a:t>
            </a:r>
            <a:r>
              <a:rPr lang="en-GB" dirty="0">
                <a:latin typeface="Twinkl" pitchFamily="2" charset="0"/>
              </a:rPr>
              <a:t> could have this set of coins as they total £1.25 and the missing coin is a 1p.  </a:t>
            </a:r>
            <a:endParaRPr lang="en-GB" sz="2800" dirty="0">
              <a:latin typeface="Twinkl" pitchFamily="2" charset="0"/>
            </a:endParaRPr>
          </a:p>
        </p:txBody>
      </p:sp>
      <p:sp>
        <p:nvSpPr>
          <p:cNvPr id="21" name="TextBox 20">
            <a:extLst>
              <a:ext uri="{FF2B5EF4-FFF2-40B4-BE49-F238E27FC236}">
                <a16:creationId xmlns:a16="http://schemas.microsoft.com/office/drawing/2014/main" id="{8C40E032-213A-4E99-A885-FDF334919524}"/>
              </a:ext>
            </a:extLst>
          </p:cNvPr>
          <p:cNvSpPr txBox="1"/>
          <p:nvPr/>
        </p:nvSpPr>
        <p:spPr>
          <a:xfrm>
            <a:off x="3956768" y="3765963"/>
            <a:ext cx="4431581" cy="1049106"/>
          </a:xfrm>
          <a:prstGeom prst="rect">
            <a:avLst/>
          </a:prstGeom>
          <a:solidFill>
            <a:schemeClr val="bg1"/>
          </a:solidFill>
          <a:ln w="28575">
            <a:solidFill>
              <a:srgbClr val="689429"/>
            </a:solidFill>
          </a:ln>
        </p:spPr>
        <p:txBody>
          <a:bodyPr wrap="square" lIns="108000" tIns="108000" rIns="108000" bIns="108000" rtlCol="0">
            <a:spAutoFit/>
          </a:bodyPr>
          <a:lstStyle/>
          <a:p>
            <a:r>
              <a:rPr lang="en-GB" dirty="0">
                <a:latin typeface="Twinkl" pitchFamily="2" charset="0"/>
              </a:rPr>
              <a:t>Luckman cannot have this set of coins as they total £1.22 so the missing amount is 4p, which cannot be made with 1 coin. </a:t>
            </a:r>
            <a:endParaRPr lang="en-GB" sz="2800" dirty="0">
              <a:latin typeface="Twinkl" pitchFamily="2" charset="0"/>
            </a:endParaRPr>
          </a:p>
        </p:txBody>
      </p:sp>
      <p:sp>
        <p:nvSpPr>
          <p:cNvPr id="22" name="TextBox 21">
            <a:extLst>
              <a:ext uri="{FF2B5EF4-FFF2-40B4-BE49-F238E27FC236}">
                <a16:creationId xmlns:a16="http://schemas.microsoft.com/office/drawing/2014/main" id="{64C27236-F606-4EF5-AAD7-FCDA15E91260}"/>
              </a:ext>
            </a:extLst>
          </p:cNvPr>
          <p:cNvSpPr txBox="1"/>
          <p:nvPr/>
        </p:nvSpPr>
        <p:spPr>
          <a:xfrm>
            <a:off x="3956769" y="4870860"/>
            <a:ext cx="4431581" cy="1202994"/>
          </a:xfrm>
          <a:prstGeom prst="rect">
            <a:avLst/>
          </a:prstGeom>
          <a:solidFill>
            <a:schemeClr val="bg1"/>
          </a:solidFill>
          <a:ln w="28575">
            <a:solidFill>
              <a:srgbClr val="689429"/>
            </a:solidFill>
          </a:ln>
        </p:spPr>
        <p:txBody>
          <a:bodyPr wrap="square" lIns="108000" tIns="108000" rIns="108000" bIns="108000" rtlCol="0">
            <a:spAutoFit/>
          </a:bodyPr>
          <a:lstStyle/>
          <a:p>
            <a:r>
              <a:rPr lang="en-GB" sz="2800" dirty="0">
                <a:sym typeface="Wingdings" panose="05000000000000000000" pitchFamily="2" charset="2"/>
              </a:rPr>
              <a:t> </a:t>
            </a:r>
            <a:r>
              <a:rPr lang="en-GB" dirty="0">
                <a:latin typeface="Twinkl" pitchFamily="2" charset="0"/>
                <a:sym typeface="Wingdings" panose="05000000000000000000" pitchFamily="2" charset="2"/>
              </a:rPr>
              <a:t>Luckman could have this set of coins as they total £1.16 and the missing coin is a 10p. </a:t>
            </a:r>
            <a:endParaRPr lang="en-GB" sz="2800" dirty="0">
              <a:latin typeface="Twinkl" pitchFamily="2" charset="0"/>
            </a:endParaRPr>
          </a:p>
        </p:txBody>
      </p:sp>
    </p:spTree>
    <p:extLst>
      <p:ext uri="{BB962C8B-B14F-4D97-AF65-F5344CB8AC3E}">
        <p14:creationId xmlns:p14="http://schemas.microsoft.com/office/powerpoint/2010/main" val="334593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0"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5575" y="702863"/>
            <a:ext cx="2079512"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2508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25087"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B6BA8A0-80DD-4D3A-9D8D-D2DCC4D58CDD}"/>
              </a:ext>
            </a:extLst>
          </p:cNvPr>
          <p:cNvSpPr txBox="1"/>
          <p:nvPr/>
        </p:nvSpPr>
        <p:spPr>
          <a:xfrm>
            <a:off x="755650" y="4381423"/>
            <a:ext cx="7632700" cy="1049106"/>
          </a:xfrm>
          <a:prstGeom prst="rect">
            <a:avLst/>
          </a:prstGeom>
          <a:solidFill>
            <a:schemeClr val="bg1"/>
          </a:solidFill>
          <a:ln w="28575">
            <a:solidFill>
              <a:srgbClr val="689429"/>
            </a:solidFill>
          </a:ln>
        </p:spPr>
        <p:txBody>
          <a:bodyPr wrap="square" lIns="108000" tIns="108000" rIns="108000" bIns="108000" rtlCol="0">
            <a:spAutoFit/>
          </a:bodyPr>
          <a:lstStyle/>
          <a:p>
            <a:r>
              <a:rPr lang="en-GB" dirty="0"/>
              <a:t>Never.</a:t>
            </a:r>
          </a:p>
          <a:p>
            <a:r>
              <a:rPr lang="en-GB" dirty="0"/>
              <a:t>If Lucas had the 4 greatest value coins, the total would be £2 + £1 + 50p + 20p = £3.70  so he can never have more than £4.</a:t>
            </a:r>
          </a:p>
        </p:txBody>
      </p:sp>
      <p:sp>
        <p:nvSpPr>
          <p:cNvPr id="9" name="TextBox 8">
            <a:extLst>
              <a:ext uri="{FF2B5EF4-FFF2-40B4-BE49-F238E27FC236}">
                <a16:creationId xmlns:a16="http://schemas.microsoft.com/office/drawing/2014/main" id="{B75EAE0F-F338-45B7-A6E6-40B651984966}"/>
              </a:ext>
            </a:extLst>
          </p:cNvPr>
          <p:cNvSpPr txBox="1"/>
          <p:nvPr/>
        </p:nvSpPr>
        <p:spPr>
          <a:xfrm>
            <a:off x="755650" y="1274125"/>
            <a:ext cx="7632700" cy="495108"/>
          </a:xfrm>
          <a:prstGeom prst="rect">
            <a:avLst/>
          </a:prstGeom>
          <a:noFill/>
          <a:ln w="28575">
            <a:noFill/>
          </a:ln>
        </p:spPr>
        <p:txBody>
          <a:bodyPr wrap="square" lIns="108000" tIns="108000" rIns="108000" bIns="108000" rtlCol="0">
            <a:spAutoFit/>
          </a:bodyPr>
          <a:lstStyle/>
          <a:p>
            <a:r>
              <a:rPr lang="en-GB" dirty="0"/>
              <a:t>Here are some coins:</a:t>
            </a:r>
          </a:p>
        </p:txBody>
      </p:sp>
      <p:sp>
        <p:nvSpPr>
          <p:cNvPr id="10" name="TextBox 9">
            <a:extLst>
              <a:ext uri="{FF2B5EF4-FFF2-40B4-BE49-F238E27FC236}">
                <a16:creationId xmlns:a16="http://schemas.microsoft.com/office/drawing/2014/main" id="{12DAFCF4-5DBD-4F14-9BB9-4BCEE8D960D9}"/>
              </a:ext>
            </a:extLst>
          </p:cNvPr>
          <p:cNvSpPr txBox="1"/>
          <p:nvPr/>
        </p:nvSpPr>
        <p:spPr>
          <a:xfrm>
            <a:off x="755650" y="2688323"/>
            <a:ext cx="7632700" cy="1049106"/>
          </a:xfrm>
          <a:prstGeom prst="rect">
            <a:avLst/>
          </a:prstGeom>
          <a:solidFill>
            <a:srgbClr val="FDD182"/>
          </a:solidFill>
          <a:ln w="28575">
            <a:noFill/>
          </a:ln>
        </p:spPr>
        <p:txBody>
          <a:bodyPr wrap="square" lIns="108000" tIns="108000" rIns="108000" bIns="108000" rtlCol="0">
            <a:spAutoFit/>
          </a:bodyPr>
          <a:lstStyle/>
          <a:p>
            <a:r>
              <a:rPr lang="en-GB" dirty="0"/>
              <a:t>Lucas has 4 of these coins. Decide whether these statements about the coins are always, sometimes or never true. Explain why you think this and give examples to prove it. </a:t>
            </a:r>
          </a:p>
        </p:txBody>
      </p:sp>
      <p:pic>
        <p:nvPicPr>
          <p:cNvPr id="11" name="Picture 10">
            <a:extLst>
              <a:ext uri="{FF2B5EF4-FFF2-40B4-BE49-F238E27FC236}">
                <a16:creationId xmlns:a16="http://schemas.microsoft.com/office/drawing/2014/main" id="{4EEEC6EB-1E61-430D-B78E-2083B0FB98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6921" y="1857820"/>
            <a:ext cx="664197" cy="663020"/>
          </a:xfrm>
          <a:prstGeom prst="rect">
            <a:avLst/>
          </a:prstGeom>
        </p:spPr>
      </p:pic>
      <p:pic>
        <p:nvPicPr>
          <p:cNvPr id="12" name="Picture 11">
            <a:extLst>
              <a:ext uri="{FF2B5EF4-FFF2-40B4-BE49-F238E27FC236}">
                <a16:creationId xmlns:a16="http://schemas.microsoft.com/office/drawing/2014/main" id="{75EE635D-9CCB-45B1-B8DB-A5C367A62DF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33874" y="1905486"/>
            <a:ext cx="547575" cy="546867"/>
          </a:xfrm>
          <a:prstGeom prst="rect">
            <a:avLst/>
          </a:prstGeom>
        </p:spPr>
      </p:pic>
      <p:pic>
        <p:nvPicPr>
          <p:cNvPr id="13" name="Picture 12">
            <a:extLst>
              <a:ext uri="{FF2B5EF4-FFF2-40B4-BE49-F238E27FC236}">
                <a16:creationId xmlns:a16="http://schemas.microsoft.com/office/drawing/2014/main" id="{5277B810-FC79-4565-B04E-1620576243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4291" y="1788350"/>
            <a:ext cx="808179" cy="782180"/>
          </a:xfrm>
          <a:prstGeom prst="rect">
            <a:avLst/>
          </a:prstGeom>
        </p:spPr>
      </p:pic>
      <p:pic>
        <p:nvPicPr>
          <p:cNvPr id="14" name="Picture 13">
            <a:extLst>
              <a:ext uri="{FF2B5EF4-FFF2-40B4-BE49-F238E27FC236}">
                <a16:creationId xmlns:a16="http://schemas.microsoft.com/office/drawing/2014/main" id="{A04F40C5-351B-4000-AAA8-DA71164D9F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34312" y="1905486"/>
            <a:ext cx="597970" cy="593888"/>
          </a:xfrm>
          <a:prstGeom prst="rect">
            <a:avLst/>
          </a:prstGeom>
        </p:spPr>
      </p:pic>
      <p:pic>
        <p:nvPicPr>
          <p:cNvPr id="15" name="Picture 14">
            <a:extLst>
              <a:ext uri="{FF2B5EF4-FFF2-40B4-BE49-F238E27FC236}">
                <a16:creationId xmlns:a16="http://schemas.microsoft.com/office/drawing/2014/main" id="{64A50D77-586E-497D-96E5-0A986267E0D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74109" y="1847116"/>
            <a:ext cx="692339" cy="692108"/>
          </a:xfrm>
          <a:prstGeom prst="rect">
            <a:avLst/>
          </a:prstGeom>
        </p:spPr>
      </p:pic>
      <p:pic>
        <p:nvPicPr>
          <p:cNvPr id="16" name="Picture 15">
            <a:extLst>
              <a:ext uri="{FF2B5EF4-FFF2-40B4-BE49-F238E27FC236}">
                <a16:creationId xmlns:a16="http://schemas.microsoft.com/office/drawing/2014/main" id="{59DB7FAD-EE68-4301-AD9A-20A658A6A9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76710" y="1946737"/>
            <a:ext cx="461807" cy="462676"/>
          </a:xfrm>
          <a:prstGeom prst="rect">
            <a:avLst/>
          </a:prstGeom>
        </p:spPr>
      </p:pic>
      <p:pic>
        <p:nvPicPr>
          <p:cNvPr id="17" name="Picture 16">
            <a:extLst>
              <a:ext uri="{FF2B5EF4-FFF2-40B4-BE49-F238E27FC236}">
                <a16:creationId xmlns:a16="http://schemas.microsoft.com/office/drawing/2014/main" id="{707F8D22-8F82-4207-B77D-4FD602F5263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21111" y="1883966"/>
            <a:ext cx="606867" cy="610728"/>
          </a:xfrm>
          <a:prstGeom prst="rect">
            <a:avLst/>
          </a:prstGeom>
        </p:spPr>
      </p:pic>
      <p:pic>
        <p:nvPicPr>
          <p:cNvPr id="18" name="Picture 17">
            <a:extLst>
              <a:ext uri="{FF2B5EF4-FFF2-40B4-BE49-F238E27FC236}">
                <a16:creationId xmlns:a16="http://schemas.microsoft.com/office/drawing/2014/main" id="{9617D629-DF22-43A0-ADCB-5248C6DB73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690" y="1857820"/>
            <a:ext cx="664197" cy="663020"/>
          </a:xfrm>
          <a:prstGeom prst="rect">
            <a:avLst/>
          </a:prstGeom>
        </p:spPr>
      </p:pic>
      <p:pic>
        <p:nvPicPr>
          <p:cNvPr id="19" name="Picture 18">
            <a:extLst>
              <a:ext uri="{FF2B5EF4-FFF2-40B4-BE49-F238E27FC236}">
                <a16:creationId xmlns:a16="http://schemas.microsoft.com/office/drawing/2014/main" id="{BDFD59C8-D918-4574-BF72-96BE996FC2F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06619" y="1847116"/>
            <a:ext cx="752992" cy="746108"/>
          </a:xfrm>
          <a:prstGeom prst="rect">
            <a:avLst/>
          </a:prstGeom>
        </p:spPr>
      </p:pic>
      <p:pic>
        <p:nvPicPr>
          <p:cNvPr id="20" name="Picture 19">
            <a:extLst>
              <a:ext uri="{FF2B5EF4-FFF2-40B4-BE49-F238E27FC236}">
                <a16:creationId xmlns:a16="http://schemas.microsoft.com/office/drawing/2014/main" id="{6900A727-1F61-41B4-91B9-016FC49016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3611" y="1907332"/>
            <a:ext cx="547575" cy="546867"/>
          </a:xfrm>
          <a:prstGeom prst="rect">
            <a:avLst/>
          </a:prstGeom>
        </p:spPr>
      </p:pic>
      <p:sp>
        <p:nvSpPr>
          <p:cNvPr id="3" name="Rectangle 2">
            <a:extLst>
              <a:ext uri="{FF2B5EF4-FFF2-40B4-BE49-F238E27FC236}">
                <a16:creationId xmlns:a16="http://schemas.microsoft.com/office/drawing/2014/main" id="{02091E7B-94B5-421B-9DF2-2E505BF452BA}"/>
              </a:ext>
            </a:extLst>
          </p:cNvPr>
          <p:cNvSpPr/>
          <p:nvPr/>
        </p:nvSpPr>
        <p:spPr>
          <a:xfrm>
            <a:off x="813675" y="3874760"/>
            <a:ext cx="2938625" cy="369332"/>
          </a:xfrm>
          <a:prstGeom prst="rect">
            <a:avLst/>
          </a:prstGeom>
        </p:spPr>
        <p:txBody>
          <a:bodyPr wrap="none">
            <a:spAutoFit/>
          </a:bodyPr>
          <a:lstStyle/>
          <a:p>
            <a:pPr marL="228600" indent="-228600">
              <a:spcAft>
                <a:spcPts val="600"/>
              </a:spcAft>
              <a:buAutoNum type="alphaLcParenR"/>
            </a:pPr>
            <a:r>
              <a:rPr lang="en-US" dirty="0">
                <a:latin typeface="Twinkl" pitchFamily="2" charset="0"/>
              </a:rPr>
              <a:t>Lucas has more than </a:t>
            </a:r>
            <a:r>
              <a:rPr lang="en-US" dirty="0">
                <a:latin typeface="Twinkl" pitchFamily="50" charset="0"/>
              </a:rPr>
              <a:t>£4.</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5575" y="702863"/>
            <a:ext cx="2079512"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52508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25087"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B6BA8A0-80DD-4D3A-9D8D-D2DCC4D58CDD}"/>
              </a:ext>
            </a:extLst>
          </p:cNvPr>
          <p:cNvSpPr txBox="1"/>
          <p:nvPr/>
        </p:nvSpPr>
        <p:spPr>
          <a:xfrm>
            <a:off x="755650" y="4212722"/>
            <a:ext cx="7632700" cy="1880103"/>
          </a:xfrm>
          <a:prstGeom prst="rect">
            <a:avLst/>
          </a:prstGeom>
          <a:solidFill>
            <a:schemeClr val="bg1"/>
          </a:solidFill>
          <a:ln w="28575">
            <a:solidFill>
              <a:srgbClr val="689429"/>
            </a:solidFill>
          </a:ln>
        </p:spPr>
        <p:txBody>
          <a:bodyPr wrap="square" lIns="108000" tIns="108000" rIns="108000" bIns="108000" rtlCol="0">
            <a:spAutoFit/>
          </a:bodyPr>
          <a:lstStyle/>
          <a:p>
            <a:r>
              <a:rPr lang="en-GB" b="1" dirty="0"/>
              <a:t>Sometimes</a:t>
            </a:r>
          </a:p>
          <a:p>
            <a:r>
              <a:rPr lang="en-GB" dirty="0"/>
              <a:t>If Lucas had the 4 smallest value coins, the total would be 5p + 2p + 1p + 1p = 9p so this is less than 10p so the statement is </a:t>
            </a:r>
            <a:r>
              <a:rPr lang="en-GB" b="1" dirty="0"/>
              <a:t>not true</a:t>
            </a:r>
            <a:r>
              <a:rPr lang="en-GB" dirty="0"/>
              <a:t>.</a:t>
            </a:r>
          </a:p>
          <a:p>
            <a:r>
              <a:rPr lang="en-GB" dirty="0"/>
              <a:t>However, if Lucas had 20p + 10p + 10p + 5p this makes a total of 45p which is greater than 10p so the statement is </a:t>
            </a:r>
            <a:r>
              <a:rPr lang="en-GB" b="1" dirty="0"/>
              <a:t>true</a:t>
            </a:r>
            <a:r>
              <a:rPr lang="en-GB" dirty="0"/>
              <a:t>. </a:t>
            </a:r>
          </a:p>
          <a:p>
            <a:r>
              <a:rPr lang="en-GB" dirty="0"/>
              <a:t>Overall, the statement is </a:t>
            </a:r>
            <a:r>
              <a:rPr lang="en-GB" b="1" dirty="0"/>
              <a:t>sometimes</a:t>
            </a:r>
            <a:r>
              <a:rPr lang="en-GB" dirty="0"/>
              <a:t> true. </a:t>
            </a:r>
          </a:p>
        </p:txBody>
      </p:sp>
      <p:sp>
        <p:nvSpPr>
          <p:cNvPr id="9" name="TextBox 8">
            <a:extLst>
              <a:ext uri="{FF2B5EF4-FFF2-40B4-BE49-F238E27FC236}">
                <a16:creationId xmlns:a16="http://schemas.microsoft.com/office/drawing/2014/main" id="{B75EAE0F-F338-45B7-A6E6-40B651984966}"/>
              </a:ext>
            </a:extLst>
          </p:cNvPr>
          <p:cNvSpPr txBox="1"/>
          <p:nvPr/>
        </p:nvSpPr>
        <p:spPr>
          <a:xfrm>
            <a:off x="755650" y="1274125"/>
            <a:ext cx="7632700" cy="495108"/>
          </a:xfrm>
          <a:prstGeom prst="rect">
            <a:avLst/>
          </a:prstGeom>
          <a:noFill/>
          <a:ln w="28575">
            <a:noFill/>
          </a:ln>
        </p:spPr>
        <p:txBody>
          <a:bodyPr wrap="square" lIns="108000" tIns="108000" rIns="108000" bIns="108000" rtlCol="0">
            <a:spAutoFit/>
          </a:bodyPr>
          <a:lstStyle/>
          <a:p>
            <a:r>
              <a:rPr lang="en-GB" dirty="0"/>
              <a:t>Here are some coins:</a:t>
            </a:r>
          </a:p>
        </p:txBody>
      </p:sp>
      <p:sp>
        <p:nvSpPr>
          <p:cNvPr id="10" name="TextBox 9">
            <a:extLst>
              <a:ext uri="{FF2B5EF4-FFF2-40B4-BE49-F238E27FC236}">
                <a16:creationId xmlns:a16="http://schemas.microsoft.com/office/drawing/2014/main" id="{12DAFCF4-5DBD-4F14-9BB9-4BCEE8D960D9}"/>
              </a:ext>
            </a:extLst>
          </p:cNvPr>
          <p:cNvSpPr txBox="1"/>
          <p:nvPr/>
        </p:nvSpPr>
        <p:spPr>
          <a:xfrm>
            <a:off x="755650" y="2688323"/>
            <a:ext cx="7632700" cy="1049106"/>
          </a:xfrm>
          <a:prstGeom prst="rect">
            <a:avLst/>
          </a:prstGeom>
          <a:solidFill>
            <a:srgbClr val="FDD182"/>
          </a:solidFill>
          <a:ln w="28575">
            <a:noFill/>
          </a:ln>
        </p:spPr>
        <p:txBody>
          <a:bodyPr wrap="square" lIns="108000" tIns="108000" rIns="108000" bIns="108000" rtlCol="0">
            <a:spAutoFit/>
          </a:bodyPr>
          <a:lstStyle/>
          <a:p>
            <a:r>
              <a:rPr lang="en-GB" dirty="0"/>
              <a:t>Lucas has 4 of these coins. Decide whether these statements about the coins are always, sometimes or never true. Explain why you think this and give examples to prove it. </a:t>
            </a:r>
          </a:p>
        </p:txBody>
      </p:sp>
      <p:pic>
        <p:nvPicPr>
          <p:cNvPr id="11" name="Picture 10">
            <a:extLst>
              <a:ext uri="{FF2B5EF4-FFF2-40B4-BE49-F238E27FC236}">
                <a16:creationId xmlns:a16="http://schemas.microsoft.com/office/drawing/2014/main" id="{4EEEC6EB-1E61-430D-B78E-2083B0FB98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6921" y="1857820"/>
            <a:ext cx="664197" cy="663020"/>
          </a:xfrm>
          <a:prstGeom prst="rect">
            <a:avLst/>
          </a:prstGeom>
        </p:spPr>
      </p:pic>
      <p:pic>
        <p:nvPicPr>
          <p:cNvPr id="12" name="Picture 11">
            <a:extLst>
              <a:ext uri="{FF2B5EF4-FFF2-40B4-BE49-F238E27FC236}">
                <a16:creationId xmlns:a16="http://schemas.microsoft.com/office/drawing/2014/main" id="{75EE635D-9CCB-45B1-B8DB-A5C367A62DF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33874" y="1905486"/>
            <a:ext cx="547575" cy="546867"/>
          </a:xfrm>
          <a:prstGeom prst="rect">
            <a:avLst/>
          </a:prstGeom>
        </p:spPr>
      </p:pic>
      <p:pic>
        <p:nvPicPr>
          <p:cNvPr id="13" name="Picture 12">
            <a:extLst>
              <a:ext uri="{FF2B5EF4-FFF2-40B4-BE49-F238E27FC236}">
                <a16:creationId xmlns:a16="http://schemas.microsoft.com/office/drawing/2014/main" id="{5277B810-FC79-4565-B04E-1620576243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4291" y="1788350"/>
            <a:ext cx="808179" cy="782180"/>
          </a:xfrm>
          <a:prstGeom prst="rect">
            <a:avLst/>
          </a:prstGeom>
        </p:spPr>
      </p:pic>
      <p:pic>
        <p:nvPicPr>
          <p:cNvPr id="14" name="Picture 13">
            <a:extLst>
              <a:ext uri="{FF2B5EF4-FFF2-40B4-BE49-F238E27FC236}">
                <a16:creationId xmlns:a16="http://schemas.microsoft.com/office/drawing/2014/main" id="{A04F40C5-351B-4000-AAA8-DA71164D9F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34312" y="1905486"/>
            <a:ext cx="597970" cy="593888"/>
          </a:xfrm>
          <a:prstGeom prst="rect">
            <a:avLst/>
          </a:prstGeom>
        </p:spPr>
      </p:pic>
      <p:pic>
        <p:nvPicPr>
          <p:cNvPr id="15" name="Picture 14">
            <a:extLst>
              <a:ext uri="{FF2B5EF4-FFF2-40B4-BE49-F238E27FC236}">
                <a16:creationId xmlns:a16="http://schemas.microsoft.com/office/drawing/2014/main" id="{64A50D77-586E-497D-96E5-0A986267E0D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74109" y="1847116"/>
            <a:ext cx="692339" cy="692108"/>
          </a:xfrm>
          <a:prstGeom prst="rect">
            <a:avLst/>
          </a:prstGeom>
        </p:spPr>
      </p:pic>
      <p:pic>
        <p:nvPicPr>
          <p:cNvPr id="16" name="Picture 15">
            <a:extLst>
              <a:ext uri="{FF2B5EF4-FFF2-40B4-BE49-F238E27FC236}">
                <a16:creationId xmlns:a16="http://schemas.microsoft.com/office/drawing/2014/main" id="{59DB7FAD-EE68-4301-AD9A-20A658A6A9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76710" y="1946737"/>
            <a:ext cx="461807" cy="462676"/>
          </a:xfrm>
          <a:prstGeom prst="rect">
            <a:avLst/>
          </a:prstGeom>
        </p:spPr>
      </p:pic>
      <p:pic>
        <p:nvPicPr>
          <p:cNvPr id="17" name="Picture 16">
            <a:extLst>
              <a:ext uri="{FF2B5EF4-FFF2-40B4-BE49-F238E27FC236}">
                <a16:creationId xmlns:a16="http://schemas.microsoft.com/office/drawing/2014/main" id="{707F8D22-8F82-4207-B77D-4FD602F5263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21111" y="1883966"/>
            <a:ext cx="606867" cy="610728"/>
          </a:xfrm>
          <a:prstGeom prst="rect">
            <a:avLst/>
          </a:prstGeom>
        </p:spPr>
      </p:pic>
      <p:pic>
        <p:nvPicPr>
          <p:cNvPr id="18" name="Picture 17">
            <a:extLst>
              <a:ext uri="{FF2B5EF4-FFF2-40B4-BE49-F238E27FC236}">
                <a16:creationId xmlns:a16="http://schemas.microsoft.com/office/drawing/2014/main" id="{9617D629-DF22-43A0-ADCB-5248C6DB73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690" y="1857820"/>
            <a:ext cx="664197" cy="663020"/>
          </a:xfrm>
          <a:prstGeom prst="rect">
            <a:avLst/>
          </a:prstGeom>
        </p:spPr>
      </p:pic>
      <p:pic>
        <p:nvPicPr>
          <p:cNvPr id="19" name="Picture 18">
            <a:extLst>
              <a:ext uri="{FF2B5EF4-FFF2-40B4-BE49-F238E27FC236}">
                <a16:creationId xmlns:a16="http://schemas.microsoft.com/office/drawing/2014/main" id="{BDFD59C8-D918-4574-BF72-96BE996FC2F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06619" y="1847116"/>
            <a:ext cx="752992" cy="746108"/>
          </a:xfrm>
          <a:prstGeom prst="rect">
            <a:avLst/>
          </a:prstGeom>
        </p:spPr>
      </p:pic>
      <p:pic>
        <p:nvPicPr>
          <p:cNvPr id="20" name="Picture 19">
            <a:extLst>
              <a:ext uri="{FF2B5EF4-FFF2-40B4-BE49-F238E27FC236}">
                <a16:creationId xmlns:a16="http://schemas.microsoft.com/office/drawing/2014/main" id="{6900A727-1F61-41B4-91B9-016FC49016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3611" y="1907332"/>
            <a:ext cx="547575" cy="546867"/>
          </a:xfrm>
          <a:prstGeom prst="rect">
            <a:avLst/>
          </a:prstGeom>
        </p:spPr>
      </p:pic>
      <p:sp>
        <p:nvSpPr>
          <p:cNvPr id="3" name="Rectangle 2">
            <a:extLst>
              <a:ext uri="{FF2B5EF4-FFF2-40B4-BE49-F238E27FC236}">
                <a16:creationId xmlns:a16="http://schemas.microsoft.com/office/drawing/2014/main" id="{02091E7B-94B5-421B-9DF2-2E505BF452BA}"/>
              </a:ext>
            </a:extLst>
          </p:cNvPr>
          <p:cNvSpPr/>
          <p:nvPr/>
        </p:nvSpPr>
        <p:spPr>
          <a:xfrm>
            <a:off x="813675" y="3786887"/>
            <a:ext cx="2929007" cy="369332"/>
          </a:xfrm>
          <a:prstGeom prst="rect">
            <a:avLst/>
          </a:prstGeom>
        </p:spPr>
        <p:txBody>
          <a:bodyPr wrap="none">
            <a:spAutoFit/>
          </a:bodyPr>
          <a:lstStyle/>
          <a:p>
            <a:pPr>
              <a:spcAft>
                <a:spcPts val="600"/>
              </a:spcAft>
            </a:pPr>
            <a:r>
              <a:rPr lang="en-GB" dirty="0">
                <a:latin typeface="Twinkl" pitchFamily="2" charset="0"/>
              </a:rPr>
              <a:t>b) Lucas has less than 10p.</a:t>
            </a:r>
          </a:p>
        </p:txBody>
      </p:sp>
    </p:spTree>
    <p:extLst>
      <p:ext uri="{BB962C8B-B14F-4D97-AF65-F5344CB8AC3E}">
        <p14:creationId xmlns:p14="http://schemas.microsoft.com/office/powerpoint/2010/main" val="369413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82123" y="2030898"/>
            <a:ext cx="2722089" cy="3850440"/>
          </a:xfrm>
          <a:prstGeom prst="rect">
            <a:avLst/>
          </a:prstGeom>
          <a:effectLst>
            <a:outerShdw blurRad="63500" sx="102000" sy="102000" algn="ctr" rotWithShape="0">
              <a:prstClr val="black">
                <a:alpha val="20000"/>
              </a:prstClr>
            </a:outerShdw>
          </a:effectLst>
        </p:spPr>
      </p:pic>
      <p:sp>
        <p:nvSpPr>
          <p:cNvPr id="14" name="Rectangle 13"/>
          <p:cNvSpPr/>
          <p:nvPr/>
        </p:nvSpPr>
        <p:spPr>
          <a:xfrm>
            <a:off x="445575" y="702863"/>
            <a:ext cx="2054248"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Pounds and Pence</a:t>
            </a:r>
          </a:p>
        </p:txBody>
      </p:sp>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554426" y="2030898"/>
            <a:ext cx="2722089" cy="3850440"/>
          </a:xfrm>
          <a:prstGeom prst="rect">
            <a:avLst/>
          </a:prstGeom>
          <a:effectLst>
            <a:outerShdw blurRad="63500" sx="102000" sy="102000" algn="ctr" rotWithShape="0">
              <a:prstClr val="black">
                <a:alpha val="20000"/>
              </a:prstClr>
            </a:outerShdw>
          </a:effectLst>
        </p:spPr>
      </p:pic>
      <p:pic>
        <p:nvPicPr>
          <p:cNvPr id="17" name="Picture 16">
            <a:extLst>
              <a:ext uri="{FF2B5EF4-FFF2-40B4-BE49-F238E27FC236}">
                <a16:creationId xmlns:a16="http://schemas.microsoft.com/office/drawing/2014/main" id="{C60320B6-9691-4452-AC16-E45EAFC42AE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924" t="3621" r="4091" b="26293"/>
          <a:stretch/>
        </p:blipFill>
        <p:spPr>
          <a:xfrm rot="1489566">
            <a:off x="1048382" y="2314502"/>
            <a:ext cx="1493287" cy="1609411"/>
          </a:xfrm>
          <a:prstGeom prst="rect">
            <a:avLst/>
          </a:prstGeom>
          <a:effectLst>
            <a:outerShdw blurRad="63500" sx="102000" sy="102000" algn="ctr" rotWithShape="0">
              <a:prstClr val="black">
                <a:alpha val="20000"/>
              </a:prstClr>
            </a:outerShdw>
          </a:effectLst>
        </p:spPr>
      </p:pic>
      <p:pic>
        <p:nvPicPr>
          <p:cNvPr id="18" name="Picture 17">
            <a:extLst>
              <a:ext uri="{FF2B5EF4-FFF2-40B4-BE49-F238E27FC236}">
                <a16:creationId xmlns:a16="http://schemas.microsoft.com/office/drawing/2014/main" id="{F07F0BC9-028A-4DAD-8448-B09B2D284B1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741" t="3852" r="3961" b="7371"/>
          <a:stretch/>
        </p:blipFill>
        <p:spPr>
          <a:xfrm rot="1483332">
            <a:off x="2519618" y="3070234"/>
            <a:ext cx="1606423" cy="2185608"/>
          </a:xfrm>
          <a:prstGeom prst="rect">
            <a:avLst/>
          </a:prstGeom>
          <a:effectLst>
            <a:outerShdw blurRad="63500" sx="102000" sy="102000" algn="ctr" rotWithShape="0">
              <a:prstClr val="black">
                <a:alpha val="20000"/>
              </a:prstClr>
            </a:outerShdw>
          </a:effectLst>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1919"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Roboto" panose="02000000000000000000" pitchFamily="2" charset="0"/>
                <a:ea typeface="Roboto" panose="02000000000000000000" pitchFamily="2" charset="0"/>
              </a:rPr>
              <a:t>For more planning resources to support this aim, </a:t>
            </a:r>
            <a:r>
              <a:rPr lang="en-GB" sz="2000" b="1" dirty="0">
                <a:solidFill>
                  <a:srgbClr val="18A0DB"/>
                </a:solidFill>
                <a:latin typeface="Roboto" panose="02000000000000000000" pitchFamily="2" charset="0"/>
                <a:ea typeface="Roboto" panose="02000000000000000000" pitchFamily="2" charset="0"/>
                <a:hlinkClick r:id="rId2"/>
              </a:rPr>
              <a:t>click here</a:t>
            </a:r>
            <a:r>
              <a:rPr lang="en-GB" sz="2000" dirty="0">
                <a:solidFill>
                  <a:schemeClr val="bg1"/>
                </a:solidFill>
                <a:latin typeface="Roboto" panose="02000000000000000000" pitchFamily="2" charset="0"/>
                <a:ea typeface="Roboto" panose="02000000000000000000" pitchFamily="2"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Roboto" panose="02000000000000000000" pitchFamily="2" charset="0"/>
                <a:ea typeface="Roboto" panose="02000000000000000000" pitchFamily="2" charset="0"/>
              </a:rPr>
              <a:t>Twinkl</a:t>
            </a:r>
            <a:r>
              <a:rPr lang="en-GB" sz="2000" dirty="0">
                <a:solidFill>
                  <a:schemeClr val="bg1"/>
                </a:solidFill>
                <a:latin typeface="Roboto" panose="02000000000000000000" pitchFamily="2" charset="0"/>
                <a:ea typeface="Roboto" panose="02000000000000000000" pitchFamily="2" charset="0"/>
              </a:rPr>
              <a:t> </a:t>
            </a:r>
            <a:r>
              <a:rPr lang="en-GB" sz="2000" dirty="0" err="1">
                <a:solidFill>
                  <a:schemeClr val="bg1"/>
                </a:solidFill>
                <a:latin typeface="Roboto" panose="02000000000000000000" pitchFamily="2" charset="0"/>
                <a:ea typeface="Roboto" panose="02000000000000000000" pitchFamily="2" charset="0"/>
              </a:rPr>
              <a:t>PlanIt</a:t>
            </a:r>
            <a:r>
              <a:rPr lang="en-GB" sz="2000" dirty="0">
                <a:solidFill>
                  <a:schemeClr val="bg1"/>
                </a:solidFill>
                <a:latin typeface="Roboto" panose="02000000000000000000" pitchFamily="2" charset="0"/>
                <a:ea typeface="Roboto" panose="02000000000000000000" pitchFamily="2" charset="0"/>
              </a:rPr>
              <a:t> is our award-winning scheme of work </a:t>
            </a:r>
            <a:br>
              <a:rPr lang="en-GB" sz="2000" dirty="0">
                <a:solidFill>
                  <a:schemeClr val="bg1"/>
                </a:solidFill>
                <a:latin typeface="Roboto" panose="02000000000000000000" pitchFamily="2" charset="0"/>
                <a:ea typeface="Roboto" panose="02000000000000000000" pitchFamily="2" charset="0"/>
              </a:rPr>
            </a:br>
            <a:r>
              <a:rPr lang="en-GB" sz="2000" dirty="0">
                <a:solidFill>
                  <a:schemeClr val="bg1"/>
                </a:solidFill>
                <a:latin typeface="Roboto" panose="02000000000000000000" pitchFamily="2" charset="0"/>
                <a:ea typeface="Roboto" panose="02000000000000000000" pitchFamily="2"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Roboto" panose="02000000000000000000" pitchFamily="2" charset="0"/>
                <a:ea typeface="Roboto" panose="02000000000000000000" pitchFamily="2" charset="0"/>
              </a:rPr>
              <a:t>Need Planning to Complement this Resource?</a:t>
            </a:r>
          </a:p>
        </p:txBody>
      </p:sp>
      <p:sp>
        <p:nvSpPr>
          <p:cNvPr id="23" name="Rectangle 22"/>
          <p:cNvSpPr/>
          <p:nvPr/>
        </p:nvSpPr>
        <p:spPr>
          <a:xfrm>
            <a:off x="755650" y="1789800"/>
            <a:ext cx="7564566" cy="748923"/>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Roboto" panose="02000000000000000000" pitchFamily="2" charset="0"/>
                <a:ea typeface="Roboto" panose="02000000000000000000" pitchFamily="2" charset="0"/>
              </a:rPr>
              <a:t>Estimate, compare and calculate different measures, including money in pounds and pence.</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Roboto" panose="02000000000000000000" pitchFamily="2" charset="0"/>
                <a:ea typeface="Roboto" panose="02000000000000000000" pitchFamily="2"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89110C7-2231-4E47-961D-A115FB944998}"/>
              </a:ext>
            </a:extLst>
          </p:cNvPr>
          <p:cNvSpPr/>
          <p:nvPr/>
        </p:nvSpPr>
        <p:spPr>
          <a:xfrm>
            <a:off x="4035105" y="2910980"/>
            <a:ext cx="1107346" cy="1057013"/>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50</TotalTime>
  <Words>793</Words>
  <Application>Microsoft Office PowerPoint</Application>
  <PresentationFormat>On-screen Show (4:3)</PresentationFormat>
  <Paragraphs>105</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Tahoma</vt:lpstr>
      <vt:lpstr>Roboto</vt:lpstr>
      <vt:lpstr>Calibri</vt:lpstr>
      <vt:lpstr>Twinkl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Tarjinder Momi</cp:lastModifiedBy>
  <cp:revision>10</cp:revision>
  <dcterms:created xsi:type="dcterms:W3CDTF">2020-04-14T13:39:22Z</dcterms:created>
  <dcterms:modified xsi:type="dcterms:W3CDTF">2020-04-22T12:27:03Z</dcterms:modified>
</cp:coreProperties>
</file>