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EB8634"/>
    <a:srgbClr val="E8F6F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numeracy-maths/calculati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4015409" y="5516217"/>
            <a:ext cx="1152939" cy="6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230080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Tom buys </a:t>
            </a:r>
            <a:r>
              <a:rPr lang="en-GB" b="1" dirty="0">
                <a:solidFill>
                  <a:srgbClr val="18A0DB"/>
                </a:solidFill>
              </a:rPr>
              <a:t>three cinema tickets</a:t>
            </a:r>
            <a:r>
              <a:rPr lang="en-GB" dirty="0"/>
              <a:t> costing </a:t>
            </a:r>
            <a:r>
              <a:rPr lang="en-GB" b="1" dirty="0">
                <a:solidFill>
                  <a:srgbClr val="18A0DB"/>
                </a:solidFill>
              </a:rPr>
              <a:t>five pounds each</a:t>
            </a:r>
            <a:r>
              <a:rPr lang="en-GB" dirty="0"/>
              <a:t>.</a:t>
            </a:r>
          </a:p>
          <a:p>
            <a:r>
              <a:rPr lang="en-GB" dirty="0"/>
              <a:t>How much does he spend?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82814" y="3947311"/>
            <a:ext cx="3698651" cy="2254313"/>
          </a:xfrm>
          <a:prstGeom prst="roundRect">
            <a:avLst>
              <a:gd name="adj" fmla="val 9036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b="1" dirty="0">
                <a:solidFill>
                  <a:schemeClr val="tx1"/>
                </a:solidFill>
              </a:rPr>
              <a:t>You could add…</a:t>
            </a:r>
          </a:p>
          <a:p>
            <a:r>
              <a:rPr lang="en-GB" dirty="0">
                <a:solidFill>
                  <a:schemeClr val="tx1"/>
                </a:solidFill>
              </a:rPr>
              <a:t>Each ticket is £5 so you would add 5 for each cinema ticket.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5 + 5 + 5 = 15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4680646" y="3947310"/>
            <a:ext cx="3698651" cy="2254313"/>
          </a:xfrm>
          <a:prstGeom prst="roundRect">
            <a:avLst>
              <a:gd name="adj" fmla="val 9036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If you are repeating the same number in an addition number sentence, this is a multiplication.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5 × 3 = 15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You can read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this as ‘5 three times’.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14" name="Rectangle: Rounded Corners 13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15" name="Rectangle: Rounded Corners 14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×2, ×5 and ×10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Multiplication Word Problems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763" y="2691958"/>
            <a:ext cx="1811458" cy="931692"/>
          </a:xfrm>
          <a:prstGeom prst="rect">
            <a:avLst/>
          </a:prstGeom>
        </p:spPr>
      </p:pic>
      <p:sp>
        <p:nvSpPr>
          <p:cNvPr id="19" name="Freeform: Shape 18"/>
          <p:cNvSpPr/>
          <p:nvPr/>
        </p:nvSpPr>
        <p:spPr>
          <a:xfrm>
            <a:off x="446002" y="3050969"/>
            <a:ext cx="5040399" cy="570370"/>
          </a:xfrm>
          <a:custGeom>
            <a:avLst/>
            <a:gdLst>
              <a:gd name="connsiteX0" fmla="*/ 0 w 5040399"/>
              <a:gd name="connsiteY0" fmla="*/ 0 h 570370"/>
              <a:gd name="connsiteX1" fmla="*/ 285185 w 5040399"/>
              <a:gd name="connsiteY1" fmla="*/ 0 h 570370"/>
              <a:gd name="connsiteX2" fmla="*/ 1402103 w 5040399"/>
              <a:gd name="connsiteY2" fmla="*/ 0 h 570370"/>
              <a:gd name="connsiteX3" fmla="*/ 4755214 w 5040399"/>
              <a:gd name="connsiteY3" fmla="*/ 0 h 570370"/>
              <a:gd name="connsiteX4" fmla="*/ 5040399 w 5040399"/>
              <a:gd name="connsiteY4" fmla="*/ 285185 h 570370"/>
              <a:gd name="connsiteX5" fmla="*/ 5040398 w 5040399"/>
              <a:gd name="connsiteY5" fmla="*/ 285185 h 570370"/>
              <a:gd name="connsiteX6" fmla="*/ 4755213 w 5040399"/>
              <a:gd name="connsiteY6" fmla="*/ 570370 h 570370"/>
              <a:gd name="connsiteX7" fmla="*/ 285185 w 5040399"/>
              <a:gd name="connsiteY7" fmla="*/ 570369 h 570370"/>
              <a:gd name="connsiteX8" fmla="*/ 0 w 5040399"/>
              <a:gd name="connsiteY8" fmla="*/ 570369 h 570370"/>
              <a:gd name="connsiteX9" fmla="*/ 0 w 5040399"/>
              <a:gd name="connsiteY9" fmla="*/ 285185 h 570370"/>
              <a:gd name="connsiteX10" fmla="*/ 0 w 5040399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40399" h="570370">
                <a:moveTo>
                  <a:pt x="0" y="0"/>
                </a:moveTo>
                <a:lnTo>
                  <a:pt x="285185" y="0"/>
                </a:lnTo>
                <a:lnTo>
                  <a:pt x="1402103" y="0"/>
                </a:lnTo>
                <a:lnTo>
                  <a:pt x="4755214" y="0"/>
                </a:lnTo>
                <a:cubicBezTo>
                  <a:pt x="4912717" y="0"/>
                  <a:pt x="5040399" y="127682"/>
                  <a:pt x="5040399" y="285185"/>
                </a:cubicBezTo>
                <a:lnTo>
                  <a:pt x="5040398" y="285185"/>
                </a:lnTo>
                <a:cubicBezTo>
                  <a:pt x="5040398" y="442688"/>
                  <a:pt x="4912716" y="570370"/>
                  <a:pt x="4755213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Let’s look at how you would work this out.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995411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Sam has </a:t>
            </a:r>
            <a:r>
              <a:rPr lang="en-GB" b="1" dirty="0">
                <a:solidFill>
                  <a:srgbClr val="18A0DB"/>
                </a:solidFill>
              </a:rPr>
              <a:t>four plant pots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/>
              <a:t>She wants to plant </a:t>
            </a:r>
            <a:r>
              <a:rPr lang="en-GB" b="1" dirty="0">
                <a:solidFill>
                  <a:srgbClr val="18A0DB"/>
                </a:solidFill>
              </a:rPr>
              <a:t>two beans in each pot</a:t>
            </a:r>
            <a:r>
              <a:rPr lang="en-GB" dirty="0"/>
              <a:t>.</a:t>
            </a:r>
          </a:p>
          <a:p>
            <a:r>
              <a:rPr lang="en-GB" dirty="0"/>
              <a:t>How many beans must she buy?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82814" y="3947311"/>
            <a:ext cx="3698651" cy="2254313"/>
          </a:xfrm>
          <a:prstGeom prst="roundRect">
            <a:avLst>
              <a:gd name="adj" fmla="val 9036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b="1" dirty="0">
                <a:solidFill>
                  <a:schemeClr val="tx1"/>
                </a:solidFill>
              </a:rPr>
              <a:t>You could add…</a:t>
            </a:r>
          </a:p>
          <a:p>
            <a:r>
              <a:rPr lang="en-GB" dirty="0">
                <a:solidFill>
                  <a:schemeClr val="tx1"/>
                </a:solidFill>
              </a:rPr>
              <a:t>Sam wants to plant 2 beans in each pot.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2 + 2 + 2 + 2 = 8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4680646" y="3947310"/>
            <a:ext cx="3698651" cy="2254313"/>
          </a:xfrm>
          <a:prstGeom prst="roundRect">
            <a:avLst>
              <a:gd name="adj" fmla="val 9036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If you are repeating the same number in an addition number sentence, this is a multiplication.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2 × 4 = 8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You can read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this as ‘2 four times’.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11" name="Rectangle: Rounded Corners 10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13" name="Rectangle: Rounded Corners 12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×2, ×5 and ×10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Multiplication Word Problems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508" y="2367030"/>
            <a:ext cx="1256706" cy="13725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5301" y="2367030"/>
            <a:ext cx="1256706" cy="1372501"/>
          </a:xfrm>
          <a:prstGeom prst="rect">
            <a:avLst/>
          </a:prstGeom>
        </p:spPr>
      </p:pic>
      <p:sp>
        <p:nvSpPr>
          <p:cNvPr id="22" name="Freeform: Shape 21"/>
          <p:cNvSpPr/>
          <p:nvPr/>
        </p:nvSpPr>
        <p:spPr>
          <a:xfrm>
            <a:off x="446002" y="3050969"/>
            <a:ext cx="5040399" cy="570370"/>
          </a:xfrm>
          <a:custGeom>
            <a:avLst/>
            <a:gdLst>
              <a:gd name="connsiteX0" fmla="*/ 0 w 5040399"/>
              <a:gd name="connsiteY0" fmla="*/ 0 h 570370"/>
              <a:gd name="connsiteX1" fmla="*/ 285185 w 5040399"/>
              <a:gd name="connsiteY1" fmla="*/ 0 h 570370"/>
              <a:gd name="connsiteX2" fmla="*/ 1402103 w 5040399"/>
              <a:gd name="connsiteY2" fmla="*/ 0 h 570370"/>
              <a:gd name="connsiteX3" fmla="*/ 4755214 w 5040399"/>
              <a:gd name="connsiteY3" fmla="*/ 0 h 570370"/>
              <a:gd name="connsiteX4" fmla="*/ 5040399 w 5040399"/>
              <a:gd name="connsiteY4" fmla="*/ 285185 h 570370"/>
              <a:gd name="connsiteX5" fmla="*/ 5040398 w 5040399"/>
              <a:gd name="connsiteY5" fmla="*/ 285185 h 570370"/>
              <a:gd name="connsiteX6" fmla="*/ 4755213 w 5040399"/>
              <a:gd name="connsiteY6" fmla="*/ 570370 h 570370"/>
              <a:gd name="connsiteX7" fmla="*/ 285185 w 5040399"/>
              <a:gd name="connsiteY7" fmla="*/ 570369 h 570370"/>
              <a:gd name="connsiteX8" fmla="*/ 0 w 5040399"/>
              <a:gd name="connsiteY8" fmla="*/ 570369 h 570370"/>
              <a:gd name="connsiteX9" fmla="*/ 0 w 5040399"/>
              <a:gd name="connsiteY9" fmla="*/ 285185 h 570370"/>
              <a:gd name="connsiteX10" fmla="*/ 0 w 5040399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40399" h="570370">
                <a:moveTo>
                  <a:pt x="0" y="0"/>
                </a:moveTo>
                <a:lnTo>
                  <a:pt x="285185" y="0"/>
                </a:lnTo>
                <a:lnTo>
                  <a:pt x="1402103" y="0"/>
                </a:lnTo>
                <a:lnTo>
                  <a:pt x="4755214" y="0"/>
                </a:lnTo>
                <a:cubicBezTo>
                  <a:pt x="4912717" y="0"/>
                  <a:pt x="5040399" y="127682"/>
                  <a:pt x="5040399" y="285185"/>
                </a:cubicBezTo>
                <a:lnTo>
                  <a:pt x="5040398" y="285185"/>
                </a:lnTo>
                <a:cubicBezTo>
                  <a:pt x="5040398" y="442688"/>
                  <a:pt x="4912716" y="570370"/>
                  <a:pt x="4755213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Let’s look at how you would work this out.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924" y="2367030"/>
            <a:ext cx="1256706" cy="137250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716" y="2367030"/>
            <a:ext cx="1256706" cy="1372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43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45017" y="2351338"/>
            <a:ext cx="216006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186382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>
                <a:solidFill>
                  <a:srgbClr val="18A0DB"/>
                </a:solidFill>
              </a:rPr>
              <a:t>Five judges </a:t>
            </a:r>
            <a:r>
              <a:rPr lang="en-GB" dirty="0"/>
              <a:t>each give Mark a </a:t>
            </a:r>
            <a:r>
              <a:rPr lang="en-GB" b="1" dirty="0">
                <a:solidFill>
                  <a:srgbClr val="18A0DB"/>
                </a:solidFill>
              </a:rPr>
              <a:t>score of ten</a:t>
            </a:r>
            <a:r>
              <a:rPr lang="en-GB" dirty="0"/>
              <a:t>.</a:t>
            </a:r>
          </a:p>
          <a:p>
            <a:r>
              <a:rPr lang="en-GB" dirty="0"/>
              <a:t>How much did he score altogether?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61" name="Rectangle: Rounded Corners 60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60" name="Rectangle: Rounded Corners 59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×2, ×5 and ×10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Multiplication Word Problems</a:t>
            </a:r>
          </a:p>
        </p:txBody>
      </p:sp>
      <p:sp>
        <p:nvSpPr>
          <p:cNvPr id="30" name="Freeform: Shape 29"/>
          <p:cNvSpPr/>
          <p:nvPr/>
        </p:nvSpPr>
        <p:spPr>
          <a:xfrm>
            <a:off x="446001" y="2537572"/>
            <a:ext cx="5987166" cy="568800"/>
          </a:xfrm>
          <a:custGeom>
            <a:avLst/>
            <a:gdLst>
              <a:gd name="connsiteX0" fmla="*/ 0 w 5987166"/>
              <a:gd name="connsiteY0" fmla="*/ 0 h 568800"/>
              <a:gd name="connsiteX1" fmla="*/ 284400 w 5987166"/>
              <a:gd name="connsiteY1" fmla="*/ 0 h 568800"/>
              <a:gd name="connsiteX2" fmla="*/ 1665468 w 5987166"/>
              <a:gd name="connsiteY2" fmla="*/ 0 h 568800"/>
              <a:gd name="connsiteX3" fmla="*/ 5702766 w 5987166"/>
              <a:gd name="connsiteY3" fmla="*/ 0 h 568800"/>
              <a:gd name="connsiteX4" fmla="*/ 5987166 w 5987166"/>
              <a:gd name="connsiteY4" fmla="*/ 284400 h 568800"/>
              <a:gd name="connsiteX5" fmla="*/ 5702766 w 5987166"/>
              <a:gd name="connsiteY5" fmla="*/ 568800 h 568800"/>
              <a:gd name="connsiteX6" fmla="*/ 1665468 w 5987166"/>
              <a:gd name="connsiteY6" fmla="*/ 568800 h 568800"/>
              <a:gd name="connsiteX7" fmla="*/ 284400 w 5987166"/>
              <a:gd name="connsiteY7" fmla="*/ 568800 h 568800"/>
              <a:gd name="connsiteX8" fmla="*/ 0 w 5987166"/>
              <a:gd name="connsiteY8" fmla="*/ 568800 h 568800"/>
              <a:gd name="connsiteX9" fmla="*/ 0 w 5987166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87166" h="568800">
                <a:moveTo>
                  <a:pt x="0" y="0"/>
                </a:moveTo>
                <a:lnTo>
                  <a:pt x="284400" y="0"/>
                </a:lnTo>
                <a:lnTo>
                  <a:pt x="1665468" y="0"/>
                </a:lnTo>
                <a:lnTo>
                  <a:pt x="5702766" y="0"/>
                </a:lnTo>
                <a:cubicBezTo>
                  <a:pt x="5859836" y="0"/>
                  <a:pt x="5987166" y="127330"/>
                  <a:pt x="5987166" y="284400"/>
                </a:cubicBezTo>
                <a:cubicBezTo>
                  <a:pt x="5987166" y="441470"/>
                  <a:pt x="5859836" y="568800"/>
                  <a:pt x="5702766" y="568800"/>
                </a:cubicBezTo>
                <a:lnTo>
                  <a:pt x="1665468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ctr">
            <a:noAutofit/>
          </a:bodyPr>
          <a:lstStyle/>
          <a:p>
            <a:pPr algn="ctr"/>
            <a:r>
              <a:rPr lang="en-GB" b="1" dirty="0"/>
              <a:t>Can you show this as an addition number sentence?</a:t>
            </a:r>
          </a:p>
        </p:txBody>
      </p:sp>
      <p:sp>
        <p:nvSpPr>
          <p:cNvPr id="34" name="Freeform: Shape 33"/>
          <p:cNvSpPr/>
          <p:nvPr/>
        </p:nvSpPr>
        <p:spPr>
          <a:xfrm>
            <a:off x="446001" y="3105872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38" name="Freeform: Shape 37"/>
          <p:cNvSpPr/>
          <p:nvPr/>
        </p:nvSpPr>
        <p:spPr>
          <a:xfrm>
            <a:off x="446001" y="3670202"/>
            <a:ext cx="3413901" cy="570370"/>
          </a:xfrm>
          <a:custGeom>
            <a:avLst/>
            <a:gdLst>
              <a:gd name="connsiteX0" fmla="*/ 0 w 3413901"/>
              <a:gd name="connsiteY0" fmla="*/ 0 h 570370"/>
              <a:gd name="connsiteX1" fmla="*/ 285185 w 3413901"/>
              <a:gd name="connsiteY1" fmla="*/ 0 h 570370"/>
              <a:gd name="connsiteX2" fmla="*/ 949654 w 3413901"/>
              <a:gd name="connsiteY2" fmla="*/ 0 h 570370"/>
              <a:gd name="connsiteX3" fmla="*/ 3128716 w 3413901"/>
              <a:gd name="connsiteY3" fmla="*/ 0 h 570370"/>
              <a:gd name="connsiteX4" fmla="*/ 3413901 w 3413901"/>
              <a:gd name="connsiteY4" fmla="*/ 285185 h 570370"/>
              <a:gd name="connsiteX5" fmla="*/ 3413900 w 3413901"/>
              <a:gd name="connsiteY5" fmla="*/ 285185 h 570370"/>
              <a:gd name="connsiteX6" fmla="*/ 3128715 w 3413901"/>
              <a:gd name="connsiteY6" fmla="*/ 570370 h 570370"/>
              <a:gd name="connsiteX7" fmla="*/ 285185 w 3413901"/>
              <a:gd name="connsiteY7" fmla="*/ 570369 h 570370"/>
              <a:gd name="connsiteX8" fmla="*/ 0 w 3413901"/>
              <a:gd name="connsiteY8" fmla="*/ 570369 h 570370"/>
              <a:gd name="connsiteX9" fmla="*/ 0 w 3413901"/>
              <a:gd name="connsiteY9" fmla="*/ 285185 h 570370"/>
              <a:gd name="connsiteX10" fmla="*/ 0 w 3413901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413901" h="570370">
                <a:moveTo>
                  <a:pt x="0" y="0"/>
                </a:moveTo>
                <a:lnTo>
                  <a:pt x="285185" y="0"/>
                </a:lnTo>
                <a:lnTo>
                  <a:pt x="949654" y="0"/>
                </a:lnTo>
                <a:lnTo>
                  <a:pt x="3128716" y="0"/>
                </a:lnTo>
                <a:cubicBezTo>
                  <a:pt x="3286219" y="0"/>
                  <a:pt x="3413901" y="127682"/>
                  <a:pt x="3413901" y="285185"/>
                </a:cubicBezTo>
                <a:lnTo>
                  <a:pt x="3413900" y="285185"/>
                </a:lnTo>
                <a:cubicBezTo>
                  <a:pt x="3413900" y="442688"/>
                  <a:pt x="3286218" y="570370"/>
                  <a:pt x="3128715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10 + 10 + 10 + 10 + 10 = 50</a:t>
            </a:r>
          </a:p>
        </p:txBody>
      </p:sp>
      <p:sp>
        <p:nvSpPr>
          <p:cNvPr id="62" name="Freeform: Shape 61"/>
          <p:cNvSpPr/>
          <p:nvPr/>
        </p:nvSpPr>
        <p:spPr>
          <a:xfrm>
            <a:off x="446001" y="4489422"/>
            <a:ext cx="6458995" cy="568800"/>
          </a:xfrm>
          <a:custGeom>
            <a:avLst/>
            <a:gdLst>
              <a:gd name="connsiteX0" fmla="*/ 0 w 6458995"/>
              <a:gd name="connsiteY0" fmla="*/ 0 h 568800"/>
              <a:gd name="connsiteX1" fmla="*/ 284400 w 6458995"/>
              <a:gd name="connsiteY1" fmla="*/ 0 h 568800"/>
              <a:gd name="connsiteX2" fmla="*/ 1796718 w 6458995"/>
              <a:gd name="connsiteY2" fmla="*/ 0 h 568800"/>
              <a:gd name="connsiteX3" fmla="*/ 6174595 w 6458995"/>
              <a:gd name="connsiteY3" fmla="*/ 0 h 568800"/>
              <a:gd name="connsiteX4" fmla="*/ 6458995 w 6458995"/>
              <a:gd name="connsiteY4" fmla="*/ 284400 h 568800"/>
              <a:gd name="connsiteX5" fmla="*/ 6174595 w 6458995"/>
              <a:gd name="connsiteY5" fmla="*/ 568800 h 568800"/>
              <a:gd name="connsiteX6" fmla="*/ 1796718 w 6458995"/>
              <a:gd name="connsiteY6" fmla="*/ 568800 h 568800"/>
              <a:gd name="connsiteX7" fmla="*/ 284400 w 6458995"/>
              <a:gd name="connsiteY7" fmla="*/ 568800 h 568800"/>
              <a:gd name="connsiteX8" fmla="*/ 0 w 6458995"/>
              <a:gd name="connsiteY8" fmla="*/ 568800 h 568800"/>
              <a:gd name="connsiteX9" fmla="*/ 0 w 6458995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458995" h="568800">
                <a:moveTo>
                  <a:pt x="0" y="0"/>
                </a:moveTo>
                <a:lnTo>
                  <a:pt x="284400" y="0"/>
                </a:lnTo>
                <a:lnTo>
                  <a:pt x="1796718" y="0"/>
                </a:lnTo>
                <a:lnTo>
                  <a:pt x="6174595" y="0"/>
                </a:lnTo>
                <a:cubicBezTo>
                  <a:pt x="6331665" y="0"/>
                  <a:pt x="6458995" y="127330"/>
                  <a:pt x="6458995" y="284400"/>
                </a:cubicBezTo>
                <a:cubicBezTo>
                  <a:pt x="6458995" y="441470"/>
                  <a:pt x="6331665" y="568800"/>
                  <a:pt x="6174595" y="568800"/>
                </a:cubicBezTo>
                <a:lnTo>
                  <a:pt x="1796718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Can you show this as a multiplication number sentence?</a:t>
            </a:r>
          </a:p>
        </p:txBody>
      </p:sp>
      <p:sp>
        <p:nvSpPr>
          <p:cNvPr id="63" name="Freeform: Shape 62"/>
          <p:cNvSpPr/>
          <p:nvPr/>
        </p:nvSpPr>
        <p:spPr>
          <a:xfrm>
            <a:off x="446001" y="5055157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71" name="Freeform: Shape 70"/>
          <p:cNvSpPr/>
          <p:nvPr/>
        </p:nvSpPr>
        <p:spPr>
          <a:xfrm>
            <a:off x="446001" y="5623622"/>
            <a:ext cx="4226667" cy="612000"/>
          </a:xfrm>
          <a:custGeom>
            <a:avLst/>
            <a:gdLst>
              <a:gd name="connsiteX0" fmla="*/ 0 w 4226667"/>
              <a:gd name="connsiteY0" fmla="*/ 0 h 612000"/>
              <a:gd name="connsiteX1" fmla="*/ 306000 w 4226667"/>
              <a:gd name="connsiteY1" fmla="*/ 0 h 612000"/>
              <a:gd name="connsiteX2" fmla="*/ 1175744 w 4226667"/>
              <a:gd name="connsiteY2" fmla="*/ 0 h 612000"/>
              <a:gd name="connsiteX3" fmla="*/ 3920667 w 4226667"/>
              <a:gd name="connsiteY3" fmla="*/ 0 h 612000"/>
              <a:gd name="connsiteX4" fmla="*/ 4226667 w 4226667"/>
              <a:gd name="connsiteY4" fmla="*/ 306000 h 612000"/>
              <a:gd name="connsiteX5" fmla="*/ 3920667 w 4226667"/>
              <a:gd name="connsiteY5" fmla="*/ 612000 h 612000"/>
              <a:gd name="connsiteX6" fmla="*/ 1175744 w 4226667"/>
              <a:gd name="connsiteY6" fmla="*/ 612000 h 612000"/>
              <a:gd name="connsiteX7" fmla="*/ 306000 w 4226667"/>
              <a:gd name="connsiteY7" fmla="*/ 612000 h 612000"/>
              <a:gd name="connsiteX8" fmla="*/ 0 w 4226667"/>
              <a:gd name="connsiteY8" fmla="*/ 612000 h 612000"/>
              <a:gd name="connsiteX9" fmla="*/ 0 w 4226667"/>
              <a:gd name="connsiteY9" fmla="*/ 306000 h 61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26667" h="612000">
                <a:moveTo>
                  <a:pt x="0" y="0"/>
                </a:moveTo>
                <a:lnTo>
                  <a:pt x="306000" y="0"/>
                </a:lnTo>
                <a:lnTo>
                  <a:pt x="1175744" y="0"/>
                </a:lnTo>
                <a:lnTo>
                  <a:pt x="3920667" y="0"/>
                </a:lnTo>
                <a:cubicBezTo>
                  <a:pt x="4089666" y="0"/>
                  <a:pt x="4226667" y="137001"/>
                  <a:pt x="4226667" y="306000"/>
                </a:cubicBezTo>
                <a:cubicBezTo>
                  <a:pt x="4226667" y="474999"/>
                  <a:pt x="4089666" y="612000"/>
                  <a:pt x="3920667" y="612000"/>
                </a:cubicBezTo>
                <a:lnTo>
                  <a:pt x="1175744" y="612000"/>
                </a:lnTo>
                <a:lnTo>
                  <a:pt x="306000" y="612000"/>
                </a:lnTo>
                <a:lnTo>
                  <a:pt x="0" y="612000"/>
                </a:lnTo>
                <a:lnTo>
                  <a:pt x="0" y="30600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rtlCol="0" anchor="ctr">
            <a:no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10 × 5 = 50</a:t>
            </a:r>
          </a:p>
          <a:p>
            <a:r>
              <a:rPr lang="en-GB" b="1" dirty="0">
                <a:solidFill>
                  <a:schemeClr val="tx1"/>
                </a:solidFill>
              </a:rPr>
              <a:t>You can read this as ’10 five times’.</a:t>
            </a:r>
          </a:p>
        </p:txBody>
      </p:sp>
    </p:spTree>
    <p:extLst>
      <p:ext uri="{BB962C8B-B14F-4D97-AF65-F5344CB8AC3E}">
        <p14:creationId xmlns:p14="http://schemas.microsoft.com/office/powerpoint/2010/main" val="323562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4" grpId="0" animBg="1"/>
      <p:bldP spid="38" grpId="0" animBg="1"/>
      <p:bldP spid="62" grpId="0" animBg="1"/>
      <p:bldP spid="63" grpId="0" animBg="1"/>
      <p:bldP spid="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7456" y="2530351"/>
            <a:ext cx="238786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009485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There are </a:t>
            </a:r>
            <a:r>
              <a:rPr lang="en-GB" sz="1600" b="1" dirty="0">
                <a:solidFill>
                  <a:srgbClr val="18A0DB"/>
                </a:solidFill>
              </a:rPr>
              <a:t>six sunflowers </a:t>
            </a:r>
            <a:r>
              <a:rPr lang="en-GB" sz="1600" dirty="0"/>
              <a:t>in the garden. Each sunflower </a:t>
            </a:r>
            <a:br>
              <a:rPr lang="en-GB" sz="1600" dirty="0"/>
            </a:br>
            <a:r>
              <a:rPr lang="en-GB" sz="1600" dirty="0"/>
              <a:t>has </a:t>
            </a:r>
            <a:r>
              <a:rPr lang="en-GB" sz="1600" b="1" dirty="0">
                <a:solidFill>
                  <a:srgbClr val="18A0DB"/>
                </a:solidFill>
              </a:rPr>
              <a:t>five petals</a:t>
            </a:r>
            <a:r>
              <a:rPr lang="en-GB" sz="1600" dirty="0"/>
              <a:t>. How many petals do the sunflowers have altogether?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41" name="Rectangle: Rounded Corners 40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42" name="Rectangle: Rounded Corners 41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×2, ×5 and ×10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Multiplication Word Problems</a:t>
            </a:r>
          </a:p>
        </p:txBody>
      </p:sp>
      <p:sp>
        <p:nvSpPr>
          <p:cNvPr id="27" name="Freeform: Shape 26"/>
          <p:cNvSpPr/>
          <p:nvPr/>
        </p:nvSpPr>
        <p:spPr>
          <a:xfrm>
            <a:off x="446001" y="2646629"/>
            <a:ext cx="5987166" cy="568800"/>
          </a:xfrm>
          <a:custGeom>
            <a:avLst/>
            <a:gdLst>
              <a:gd name="connsiteX0" fmla="*/ 0 w 5987166"/>
              <a:gd name="connsiteY0" fmla="*/ 0 h 568800"/>
              <a:gd name="connsiteX1" fmla="*/ 284400 w 5987166"/>
              <a:gd name="connsiteY1" fmla="*/ 0 h 568800"/>
              <a:gd name="connsiteX2" fmla="*/ 1665468 w 5987166"/>
              <a:gd name="connsiteY2" fmla="*/ 0 h 568800"/>
              <a:gd name="connsiteX3" fmla="*/ 5702766 w 5987166"/>
              <a:gd name="connsiteY3" fmla="*/ 0 h 568800"/>
              <a:gd name="connsiteX4" fmla="*/ 5987166 w 5987166"/>
              <a:gd name="connsiteY4" fmla="*/ 284400 h 568800"/>
              <a:gd name="connsiteX5" fmla="*/ 5702766 w 5987166"/>
              <a:gd name="connsiteY5" fmla="*/ 568800 h 568800"/>
              <a:gd name="connsiteX6" fmla="*/ 1665468 w 5987166"/>
              <a:gd name="connsiteY6" fmla="*/ 568800 h 568800"/>
              <a:gd name="connsiteX7" fmla="*/ 284400 w 5987166"/>
              <a:gd name="connsiteY7" fmla="*/ 568800 h 568800"/>
              <a:gd name="connsiteX8" fmla="*/ 0 w 5987166"/>
              <a:gd name="connsiteY8" fmla="*/ 568800 h 568800"/>
              <a:gd name="connsiteX9" fmla="*/ 0 w 5987166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87166" h="568800">
                <a:moveTo>
                  <a:pt x="0" y="0"/>
                </a:moveTo>
                <a:lnTo>
                  <a:pt x="284400" y="0"/>
                </a:lnTo>
                <a:lnTo>
                  <a:pt x="1665468" y="0"/>
                </a:lnTo>
                <a:lnTo>
                  <a:pt x="5702766" y="0"/>
                </a:lnTo>
                <a:cubicBezTo>
                  <a:pt x="5859836" y="0"/>
                  <a:pt x="5987166" y="127330"/>
                  <a:pt x="5987166" y="284400"/>
                </a:cubicBezTo>
                <a:cubicBezTo>
                  <a:pt x="5987166" y="441470"/>
                  <a:pt x="5859836" y="568800"/>
                  <a:pt x="5702766" y="568800"/>
                </a:cubicBezTo>
                <a:lnTo>
                  <a:pt x="1665468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ctr">
            <a:noAutofit/>
          </a:bodyPr>
          <a:lstStyle/>
          <a:p>
            <a:pPr algn="ctr"/>
            <a:r>
              <a:rPr lang="en-GB" b="1" dirty="0"/>
              <a:t>Can you show this as an addition number sentence?</a:t>
            </a:r>
          </a:p>
        </p:txBody>
      </p:sp>
      <p:sp>
        <p:nvSpPr>
          <p:cNvPr id="28" name="Freeform: Shape 27"/>
          <p:cNvSpPr/>
          <p:nvPr/>
        </p:nvSpPr>
        <p:spPr>
          <a:xfrm>
            <a:off x="446001" y="3214929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30" name="Freeform: Shape 29"/>
          <p:cNvSpPr/>
          <p:nvPr/>
        </p:nvSpPr>
        <p:spPr>
          <a:xfrm>
            <a:off x="446001" y="4522978"/>
            <a:ext cx="6458995" cy="568800"/>
          </a:xfrm>
          <a:custGeom>
            <a:avLst/>
            <a:gdLst>
              <a:gd name="connsiteX0" fmla="*/ 0 w 6458995"/>
              <a:gd name="connsiteY0" fmla="*/ 0 h 568800"/>
              <a:gd name="connsiteX1" fmla="*/ 284400 w 6458995"/>
              <a:gd name="connsiteY1" fmla="*/ 0 h 568800"/>
              <a:gd name="connsiteX2" fmla="*/ 1796718 w 6458995"/>
              <a:gd name="connsiteY2" fmla="*/ 0 h 568800"/>
              <a:gd name="connsiteX3" fmla="*/ 6174595 w 6458995"/>
              <a:gd name="connsiteY3" fmla="*/ 0 h 568800"/>
              <a:gd name="connsiteX4" fmla="*/ 6458995 w 6458995"/>
              <a:gd name="connsiteY4" fmla="*/ 284400 h 568800"/>
              <a:gd name="connsiteX5" fmla="*/ 6174595 w 6458995"/>
              <a:gd name="connsiteY5" fmla="*/ 568800 h 568800"/>
              <a:gd name="connsiteX6" fmla="*/ 1796718 w 6458995"/>
              <a:gd name="connsiteY6" fmla="*/ 568800 h 568800"/>
              <a:gd name="connsiteX7" fmla="*/ 284400 w 6458995"/>
              <a:gd name="connsiteY7" fmla="*/ 568800 h 568800"/>
              <a:gd name="connsiteX8" fmla="*/ 0 w 6458995"/>
              <a:gd name="connsiteY8" fmla="*/ 568800 h 568800"/>
              <a:gd name="connsiteX9" fmla="*/ 0 w 6458995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458995" h="568800">
                <a:moveTo>
                  <a:pt x="0" y="0"/>
                </a:moveTo>
                <a:lnTo>
                  <a:pt x="284400" y="0"/>
                </a:lnTo>
                <a:lnTo>
                  <a:pt x="1796718" y="0"/>
                </a:lnTo>
                <a:lnTo>
                  <a:pt x="6174595" y="0"/>
                </a:lnTo>
                <a:cubicBezTo>
                  <a:pt x="6331665" y="0"/>
                  <a:pt x="6458995" y="127330"/>
                  <a:pt x="6458995" y="284400"/>
                </a:cubicBezTo>
                <a:cubicBezTo>
                  <a:pt x="6458995" y="441470"/>
                  <a:pt x="6331665" y="568800"/>
                  <a:pt x="6174595" y="568800"/>
                </a:cubicBezTo>
                <a:lnTo>
                  <a:pt x="1796718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Can you show this as a multiplication number sentence?</a:t>
            </a:r>
          </a:p>
        </p:txBody>
      </p:sp>
      <p:sp>
        <p:nvSpPr>
          <p:cNvPr id="37" name="Freeform: Shape 36"/>
          <p:cNvSpPr/>
          <p:nvPr/>
        </p:nvSpPr>
        <p:spPr>
          <a:xfrm>
            <a:off x="446001" y="5088713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46" name="Freeform: Shape 45"/>
          <p:cNvSpPr/>
          <p:nvPr/>
        </p:nvSpPr>
        <p:spPr>
          <a:xfrm>
            <a:off x="446001" y="3781164"/>
            <a:ext cx="3219692" cy="570370"/>
          </a:xfrm>
          <a:custGeom>
            <a:avLst/>
            <a:gdLst>
              <a:gd name="connsiteX0" fmla="*/ 0 w 3219692"/>
              <a:gd name="connsiteY0" fmla="*/ 0 h 570370"/>
              <a:gd name="connsiteX1" fmla="*/ 285185 w 3219692"/>
              <a:gd name="connsiteY1" fmla="*/ 0 h 570370"/>
              <a:gd name="connsiteX2" fmla="*/ 895631 w 3219692"/>
              <a:gd name="connsiteY2" fmla="*/ 0 h 570370"/>
              <a:gd name="connsiteX3" fmla="*/ 2934507 w 3219692"/>
              <a:gd name="connsiteY3" fmla="*/ 0 h 570370"/>
              <a:gd name="connsiteX4" fmla="*/ 3219692 w 3219692"/>
              <a:gd name="connsiteY4" fmla="*/ 285185 h 570370"/>
              <a:gd name="connsiteX5" fmla="*/ 3219691 w 3219692"/>
              <a:gd name="connsiteY5" fmla="*/ 285185 h 570370"/>
              <a:gd name="connsiteX6" fmla="*/ 2934506 w 3219692"/>
              <a:gd name="connsiteY6" fmla="*/ 570370 h 570370"/>
              <a:gd name="connsiteX7" fmla="*/ 285185 w 3219692"/>
              <a:gd name="connsiteY7" fmla="*/ 570369 h 570370"/>
              <a:gd name="connsiteX8" fmla="*/ 0 w 3219692"/>
              <a:gd name="connsiteY8" fmla="*/ 570369 h 570370"/>
              <a:gd name="connsiteX9" fmla="*/ 0 w 3219692"/>
              <a:gd name="connsiteY9" fmla="*/ 285185 h 570370"/>
              <a:gd name="connsiteX10" fmla="*/ 0 w 3219692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19692" h="570370">
                <a:moveTo>
                  <a:pt x="0" y="0"/>
                </a:moveTo>
                <a:lnTo>
                  <a:pt x="285185" y="0"/>
                </a:lnTo>
                <a:lnTo>
                  <a:pt x="895631" y="0"/>
                </a:lnTo>
                <a:lnTo>
                  <a:pt x="2934507" y="0"/>
                </a:lnTo>
                <a:cubicBezTo>
                  <a:pt x="3092010" y="0"/>
                  <a:pt x="3219692" y="127682"/>
                  <a:pt x="3219692" y="285185"/>
                </a:cubicBezTo>
                <a:lnTo>
                  <a:pt x="3219691" y="285185"/>
                </a:lnTo>
                <a:cubicBezTo>
                  <a:pt x="3219691" y="442688"/>
                  <a:pt x="3092009" y="570370"/>
                  <a:pt x="2934506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 + 5 + 5 + 5 + 5 + 5 = 30</a:t>
            </a:r>
          </a:p>
        </p:txBody>
      </p:sp>
      <p:sp>
        <p:nvSpPr>
          <p:cNvPr id="50" name="Freeform: Shape 49"/>
          <p:cNvSpPr/>
          <p:nvPr/>
        </p:nvSpPr>
        <p:spPr>
          <a:xfrm>
            <a:off x="446001" y="5660535"/>
            <a:ext cx="1666021" cy="570370"/>
          </a:xfrm>
          <a:custGeom>
            <a:avLst/>
            <a:gdLst>
              <a:gd name="connsiteX0" fmla="*/ 0 w 1666021"/>
              <a:gd name="connsiteY0" fmla="*/ 0 h 570370"/>
              <a:gd name="connsiteX1" fmla="*/ 285185 w 1666021"/>
              <a:gd name="connsiteY1" fmla="*/ 0 h 570370"/>
              <a:gd name="connsiteX2" fmla="*/ 463442 w 1666021"/>
              <a:gd name="connsiteY2" fmla="*/ 0 h 570370"/>
              <a:gd name="connsiteX3" fmla="*/ 1380836 w 1666021"/>
              <a:gd name="connsiteY3" fmla="*/ 0 h 570370"/>
              <a:gd name="connsiteX4" fmla="*/ 1666021 w 1666021"/>
              <a:gd name="connsiteY4" fmla="*/ 285185 h 570370"/>
              <a:gd name="connsiteX5" fmla="*/ 1666020 w 1666021"/>
              <a:gd name="connsiteY5" fmla="*/ 285185 h 570370"/>
              <a:gd name="connsiteX6" fmla="*/ 1380835 w 1666021"/>
              <a:gd name="connsiteY6" fmla="*/ 570370 h 570370"/>
              <a:gd name="connsiteX7" fmla="*/ 285185 w 1666021"/>
              <a:gd name="connsiteY7" fmla="*/ 570369 h 570370"/>
              <a:gd name="connsiteX8" fmla="*/ 0 w 1666021"/>
              <a:gd name="connsiteY8" fmla="*/ 570369 h 570370"/>
              <a:gd name="connsiteX9" fmla="*/ 0 w 1666021"/>
              <a:gd name="connsiteY9" fmla="*/ 285185 h 570370"/>
              <a:gd name="connsiteX10" fmla="*/ 0 w 1666021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66021" h="570370">
                <a:moveTo>
                  <a:pt x="0" y="0"/>
                </a:moveTo>
                <a:lnTo>
                  <a:pt x="285185" y="0"/>
                </a:lnTo>
                <a:lnTo>
                  <a:pt x="463442" y="0"/>
                </a:lnTo>
                <a:lnTo>
                  <a:pt x="1380836" y="0"/>
                </a:lnTo>
                <a:cubicBezTo>
                  <a:pt x="1538339" y="0"/>
                  <a:pt x="1666021" y="127682"/>
                  <a:pt x="1666021" y="285185"/>
                </a:cubicBezTo>
                <a:lnTo>
                  <a:pt x="1666020" y="285185"/>
                </a:lnTo>
                <a:cubicBezTo>
                  <a:pt x="1666020" y="442688"/>
                  <a:pt x="1538338" y="570370"/>
                  <a:pt x="1380835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 × 6 = 30</a:t>
            </a:r>
          </a:p>
        </p:txBody>
      </p:sp>
    </p:spTree>
    <p:extLst>
      <p:ext uri="{BB962C8B-B14F-4D97-AF65-F5344CB8AC3E}">
        <p14:creationId xmlns:p14="http://schemas.microsoft.com/office/powerpoint/2010/main" val="285030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 animBg="1"/>
      <p:bldP spid="37" grpId="0" animBg="1"/>
      <p:bldP spid="46" grpId="0" animBg="1"/>
      <p:bldP spid="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7210" y="2550309"/>
            <a:ext cx="359635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49" y="1880012"/>
            <a:ext cx="770861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A large taxi can carry </a:t>
            </a:r>
            <a:r>
              <a:rPr lang="en-GB" sz="1600" b="1" dirty="0">
                <a:solidFill>
                  <a:srgbClr val="18A0DB"/>
                </a:solidFill>
              </a:rPr>
              <a:t>ten people </a:t>
            </a:r>
            <a:r>
              <a:rPr lang="en-GB" sz="1600" dirty="0"/>
              <a:t>to the party. If </a:t>
            </a:r>
            <a:r>
              <a:rPr lang="en-GB" sz="1600" b="1" dirty="0">
                <a:solidFill>
                  <a:srgbClr val="18A0DB"/>
                </a:solidFill>
              </a:rPr>
              <a:t>three taxis </a:t>
            </a:r>
            <a:br>
              <a:rPr lang="en-GB" sz="1600" b="1" dirty="0">
                <a:solidFill>
                  <a:srgbClr val="18A0DB"/>
                </a:solidFill>
              </a:rPr>
            </a:br>
            <a:r>
              <a:rPr lang="en-GB" sz="1600" dirty="0"/>
              <a:t>arrive at the same time. How many people arrive at the party?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23" name="Rectangle: Rounded Corners 22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24" name="Rectangle: Rounded Corners 23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×2, ×5 and ×10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Multiplication Word Problems</a:t>
            </a:r>
          </a:p>
        </p:txBody>
      </p:sp>
      <p:sp>
        <p:nvSpPr>
          <p:cNvPr id="27" name="Freeform: Shape 26"/>
          <p:cNvSpPr/>
          <p:nvPr/>
        </p:nvSpPr>
        <p:spPr>
          <a:xfrm>
            <a:off x="446001" y="2545961"/>
            <a:ext cx="5987166" cy="568800"/>
          </a:xfrm>
          <a:custGeom>
            <a:avLst/>
            <a:gdLst>
              <a:gd name="connsiteX0" fmla="*/ 0 w 5987166"/>
              <a:gd name="connsiteY0" fmla="*/ 0 h 568800"/>
              <a:gd name="connsiteX1" fmla="*/ 284400 w 5987166"/>
              <a:gd name="connsiteY1" fmla="*/ 0 h 568800"/>
              <a:gd name="connsiteX2" fmla="*/ 1665468 w 5987166"/>
              <a:gd name="connsiteY2" fmla="*/ 0 h 568800"/>
              <a:gd name="connsiteX3" fmla="*/ 5702766 w 5987166"/>
              <a:gd name="connsiteY3" fmla="*/ 0 h 568800"/>
              <a:gd name="connsiteX4" fmla="*/ 5987166 w 5987166"/>
              <a:gd name="connsiteY4" fmla="*/ 284400 h 568800"/>
              <a:gd name="connsiteX5" fmla="*/ 5702766 w 5987166"/>
              <a:gd name="connsiteY5" fmla="*/ 568800 h 568800"/>
              <a:gd name="connsiteX6" fmla="*/ 1665468 w 5987166"/>
              <a:gd name="connsiteY6" fmla="*/ 568800 h 568800"/>
              <a:gd name="connsiteX7" fmla="*/ 284400 w 5987166"/>
              <a:gd name="connsiteY7" fmla="*/ 568800 h 568800"/>
              <a:gd name="connsiteX8" fmla="*/ 0 w 5987166"/>
              <a:gd name="connsiteY8" fmla="*/ 568800 h 568800"/>
              <a:gd name="connsiteX9" fmla="*/ 0 w 5987166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87166" h="568800">
                <a:moveTo>
                  <a:pt x="0" y="0"/>
                </a:moveTo>
                <a:lnTo>
                  <a:pt x="284400" y="0"/>
                </a:lnTo>
                <a:lnTo>
                  <a:pt x="1665468" y="0"/>
                </a:lnTo>
                <a:lnTo>
                  <a:pt x="5702766" y="0"/>
                </a:lnTo>
                <a:cubicBezTo>
                  <a:pt x="5859836" y="0"/>
                  <a:pt x="5987166" y="127330"/>
                  <a:pt x="5987166" y="284400"/>
                </a:cubicBezTo>
                <a:cubicBezTo>
                  <a:pt x="5987166" y="441470"/>
                  <a:pt x="5859836" y="568800"/>
                  <a:pt x="5702766" y="568800"/>
                </a:cubicBezTo>
                <a:lnTo>
                  <a:pt x="1665468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ctr">
            <a:noAutofit/>
          </a:bodyPr>
          <a:lstStyle/>
          <a:p>
            <a:pPr algn="ctr"/>
            <a:r>
              <a:rPr lang="en-GB" b="1" dirty="0"/>
              <a:t>Can you show this as an addition number sentence?</a:t>
            </a:r>
          </a:p>
        </p:txBody>
      </p:sp>
      <p:sp>
        <p:nvSpPr>
          <p:cNvPr id="28" name="Freeform: Shape 27"/>
          <p:cNvSpPr/>
          <p:nvPr/>
        </p:nvSpPr>
        <p:spPr>
          <a:xfrm>
            <a:off x="446001" y="3114261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30" name="Freeform: Shape 29"/>
          <p:cNvSpPr/>
          <p:nvPr/>
        </p:nvSpPr>
        <p:spPr>
          <a:xfrm>
            <a:off x="446001" y="4522978"/>
            <a:ext cx="6458995" cy="568800"/>
          </a:xfrm>
          <a:custGeom>
            <a:avLst/>
            <a:gdLst>
              <a:gd name="connsiteX0" fmla="*/ 0 w 6458995"/>
              <a:gd name="connsiteY0" fmla="*/ 0 h 568800"/>
              <a:gd name="connsiteX1" fmla="*/ 284400 w 6458995"/>
              <a:gd name="connsiteY1" fmla="*/ 0 h 568800"/>
              <a:gd name="connsiteX2" fmla="*/ 1796718 w 6458995"/>
              <a:gd name="connsiteY2" fmla="*/ 0 h 568800"/>
              <a:gd name="connsiteX3" fmla="*/ 6174595 w 6458995"/>
              <a:gd name="connsiteY3" fmla="*/ 0 h 568800"/>
              <a:gd name="connsiteX4" fmla="*/ 6458995 w 6458995"/>
              <a:gd name="connsiteY4" fmla="*/ 284400 h 568800"/>
              <a:gd name="connsiteX5" fmla="*/ 6174595 w 6458995"/>
              <a:gd name="connsiteY5" fmla="*/ 568800 h 568800"/>
              <a:gd name="connsiteX6" fmla="*/ 1796718 w 6458995"/>
              <a:gd name="connsiteY6" fmla="*/ 568800 h 568800"/>
              <a:gd name="connsiteX7" fmla="*/ 284400 w 6458995"/>
              <a:gd name="connsiteY7" fmla="*/ 568800 h 568800"/>
              <a:gd name="connsiteX8" fmla="*/ 0 w 6458995"/>
              <a:gd name="connsiteY8" fmla="*/ 568800 h 568800"/>
              <a:gd name="connsiteX9" fmla="*/ 0 w 6458995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458995" h="568800">
                <a:moveTo>
                  <a:pt x="0" y="0"/>
                </a:moveTo>
                <a:lnTo>
                  <a:pt x="284400" y="0"/>
                </a:lnTo>
                <a:lnTo>
                  <a:pt x="1796718" y="0"/>
                </a:lnTo>
                <a:lnTo>
                  <a:pt x="6174595" y="0"/>
                </a:lnTo>
                <a:cubicBezTo>
                  <a:pt x="6331665" y="0"/>
                  <a:pt x="6458995" y="127330"/>
                  <a:pt x="6458995" y="284400"/>
                </a:cubicBezTo>
                <a:cubicBezTo>
                  <a:pt x="6458995" y="441470"/>
                  <a:pt x="6331665" y="568800"/>
                  <a:pt x="6174595" y="568800"/>
                </a:cubicBezTo>
                <a:lnTo>
                  <a:pt x="1796718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Can you show this as a multiplication number sentence?</a:t>
            </a:r>
          </a:p>
        </p:txBody>
      </p:sp>
      <p:sp>
        <p:nvSpPr>
          <p:cNvPr id="37" name="Freeform: Shape 36"/>
          <p:cNvSpPr/>
          <p:nvPr/>
        </p:nvSpPr>
        <p:spPr>
          <a:xfrm>
            <a:off x="446001" y="5088713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43" name="Freeform: Shape 42"/>
          <p:cNvSpPr/>
          <p:nvPr/>
        </p:nvSpPr>
        <p:spPr>
          <a:xfrm>
            <a:off x="446001" y="3682937"/>
            <a:ext cx="2394304" cy="570370"/>
          </a:xfrm>
          <a:custGeom>
            <a:avLst/>
            <a:gdLst>
              <a:gd name="connsiteX0" fmla="*/ 0 w 2394304"/>
              <a:gd name="connsiteY0" fmla="*/ 0 h 570370"/>
              <a:gd name="connsiteX1" fmla="*/ 285185 w 2394304"/>
              <a:gd name="connsiteY1" fmla="*/ 0 h 570370"/>
              <a:gd name="connsiteX2" fmla="*/ 666030 w 2394304"/>
              <a:gd name="connsiteY2" fmla="*/ 0 h 570370"/>
              <a:gd name="connsiteX3" fmla="*/ 2109119 w 2394304"/>
              <a:gd name="connsiteY3" fmla="*/ 0 h 570370"/>
              <a:gd name="connsiteX4" fmla="*/ 2394304 w 2394304"/>
              <a:gd name="connsiteY4" fmla="*/ 285185 h 570370"/>
              <a:gd name="connsiteX5" fmla="*/ 2394303 w 2394304"/>
              <a:gd name="connsiteY5" fmla="*/ 285185 h 570370"/>
              <a:gd name="connsiteX6" fmla="*/ 2109118 w 2394304"/>
              <a:gd name="connsiteY6" fmla="*/ 570370 h 570370"/>
              <a:gd name="connsiteX7" fmla="*/ 285185 w 2394304"/>
              <a:gd name="connsiteY7" fmla="*/ 570369 h 570370"/>
              <a:gd name="connsiteX8" fmla="*/ 0 w 2394304"/>
              <a:gd name="connsiteY8" fmla="*/ 570369 h 570370"/>
              <a:gd name="connsiteX9" fmla="*/ 0 w 2394304"/>
              <a:gd name="connsiteY9" fmla="*/ 285185 h 570370"/>
              <a:gd name="connsiteX10" fmla="*/ 0 w 2394304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94304" h="570370">
                <a:moveTo>
                  <a:pt x="0" y="0"/>
                </a:moveTo>
                <a:lnTo>
                  <a:pt x="285185" y="0"/>
                </a:lnTo>
                <a:lnTo>
                  <a:pt x="666030" y="0"/>
                </a:lnTo>
                <a:lnTo>
                  <a:pt x="2109119" y="0"/>
                </a:lnTo>
                <a:cubicBezTo>
                  <a:pt x="2266622" y="0"/>
                  <a:pt x="2394304" y="127682"/>
                  <a:pt x="2394304" y="285185"/>
                </a:cubicBezTo>
                <a:lnTo>
                  <a:pt x="2394303" y="285185"/>
                </a:lnTo>
                <a:cubicBezTo>
                  <a:pt x="2394303" y="442688"/>
                  <a:pt x="2266621" y="570370"/>
                  <a:pt x="2109118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10 + 10 + 10 = 30</a:t>
            </a:r>
          </a:p>
        </p:txBody>
      </p:sp>
      <p:sp>
        <p:nvSpPr>
          <p:cNvPr id="47" name="Freeform: Shape 46"/>
          <p:cNvSpPr/>
          <p:nvPr/>
        </p:nvSpPr>
        <p:spPr>
          <a:xfrm>
            <a:off x="446001" y="5657300"/>
            <a:ext cx="1779309" cy="570370"/>
          </a:xfrm>
          <a:custGeom>
            <a:avLst/>
            <a:gdLst>
              <a:gd name="connsiteX0" fmla="*/ 0 w 1779309"/>
              <a:gd name="connsiteY0" fmla="*/ 0 h 570370"/>
              <a:gd name="connsiteX1" fmla="*/ 285185 w 1779309"/>
              <a:gd name="connsiteY1" fmla="*/ 0 h 570370"/>
              <a:gd name="connsiteX2" fmla="*/ 494955 w 1779309"/>
              <a:gd name="connsiteY2" fmla="*/ 0 h 570370"/>
              <a:gd name="connsiteX3" fmla="*/ 1494124 w 1779309"/>
              <a:gd name="connsiteY3" fmla="*/ 0 h 570370"/>
              <a:gd name="connsiteX4" fmla="*/ 1779309 w 1779309"/>
              <a:gd name="connsiteY4" fmla="*/ 285185 h 570370"/>
              <a:gd name="connsiteX5" fmla="*/ 1779308 w 1779309"/>
              <a:gd name="connsiteY5" fmla="*/ 285185 h 570370"/>
              <a:gd name="connsiteX6" fmla="*/ 1494123 w 1779309"/>
              <a:gd name="connsiteY6" fmla="*/ 570370 h 570370"/>
              <a:gd name="connsiteX7" fmla="*/ 285185 w 1779309"/>
              <a:gd name="connsiteY7" fmla="*/ 570369 h 570370"/>
              <a:gd name="connsiteX8" fmla="*/ 0 w 1779309"/>
              <a:gd name="connsiteY8" fmla="*/ 570369 h 570370"/>
              <a:gd name="connsiteX9" fmla="*/ 0 w 1779309"/>
              <a:gd name="connsiteY9" fmla="*/ 285185 h 570370"/>
              <a:gd name="connsiteX10" fmla="*/ 0 w 1779309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79309" h="570370">
                <a:moveTo>
                  <a:pt x="0" y="0"/>
                </a:moveTo>
                <a:lnTo>
                  <a:pt x="285185" y="0"/>
                </a:lnTo>
                <a:lnTo>
                  <a:pt x="494955" y="0"/>
                </a:lnTo>
                <a:lnTo>
                  <a:pt x="1494124" y="0"/>
                </a:lnTo>
                <a:cubicBezTo>
                  <a:pt x="1651627" y="0"/>
                  <a:pt x="1779309" y="127682"/>
                  <a:pt x="1779309" y="285185"/>
                </a:cubicBezTo>
                <a:lnTo>
                  <a:pt x="1779308" y="285185"/>
                </a:lnTo>
                <a:cubicBezTo>
                  <a:pt x="1779308" y="442688"/>
                  <a:pt x="1651626" y="570370"/>
                  <a:pt x="1494123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10 × 3 = 30</a:t>
            </a:r>
          </a:p>
        </p:txBody>
      </p:sp>
    </p:spTree>
    <p:extLst>
      <p:ext uri="{BB962C8B-B14F-4D97-AF65-F5344CB8AC3E}">
        <p14:creationId xmlns:p14="http://schemas.microsoft.com/office/powerpoint/2010/main" val="319540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30" grpId="0" animBg="1"/>
      <p:bldP spid="37" grpId="0" animBg="1"/>
      <p:bldP spid="43" grpId="0" animBg="1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010998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Bella has </a:t>
            </a:r>
            <a:r>
              <a:rPr lang="en-GB" sz="1600" b="1" dirty="0">
                <a:solidFill>
                  <a:srgbClr val="18A0DB"/>
                </a:solidFill>
              </a:rPr>
              <a:t>ten </a:t>
            </a:r>
            <a:r>
              <a:rPr lang="en-GB" sz="1600" b="1" dirty="0" err="1">
                <a:solidFill>
                  <a:srgbClr val="18A0DB"/>
                </a:solidFill>
              </a:rPr>
              <a:t>wormeries</a:t>
            </a:r>
            <a:r>
              <a:rPr lang="en-GB" sz="1600" b="1" dirty="0">
                <a:solidFill>
                  <a:srgbClr val="18A0DB"/>
                </a:solidFill>
              </a:rPr>
              <a:t> </a:t>
            </a:r>
            <a:r>
              <a:rPr lang="en-GB" sz="1600" dirty="0"/>
              <a:t>and </a:t>
            </a:r>
            <a:r>
              <a:rPr lang="en-GB" sz="1600" b="1" dirty="0">
                <a:solidFill>
                  <a:srgbClr val="18A0DB"/>
                </a:solidFill>
              </a:rPr>
              <a:t>thirty worms </a:t>
            </a:r>
            <a:r>
              <a:rPr lang="en-GB" sz="1600" dirty="0"/>
              <a:t>to share </a:t>
            </a:r>
            <a:br>
              <a:rPr lang="en-GB" sz="1600" dirty="0"/>
            </a:br>
            <a:r>
              <a:rPr lang="en-GB" sz="1600" dirty="0"/>
              <a:t>equally between them. How many worms go in each </a:t>
            </a:r>
            <a:r>
              <a:rPr lang="en-GB" sz="1600" dirty="0" err="1"/>
              <a:t>wormery</a:t>
            </a:r>
            <a:r>
              <a:rPr lang="en-GB" sz="1600" dirty="0"/>
              <a:t>?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82814" y="3429000"/>
            <a:ext cx="7605536" cy="2761407"/>
          </a:xfrm>
          <a:prstGeom prst="roundRect">
            <a:avLst>
              <a:gd name="adj" fmla="val 9696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108000" bIns="108000" rtlCol="0" anchor="t" anchorCtr="0"/>
          <a:lstStyle/>
          <a:p>
            <a:r>
              <a:rPr lang="en-GB" sz="1600" dirty="0">
                <a:solidFill>
                  <a:schemeClr val="tx1"/>
                </a:solidFill>
              </a:rPr>
              <a:t>You could share the 30 worms into 10 </a:t>
            </a:r>
            <a:r>
              <a:rPr lang="en-GB" sz="1600" b="1" dirty="0">
                <a:solidFill>
                  <a:srgbClr val="18A0DB"/>
                </a:solidFill>
              </a:rPr>
              <a:t>equal</a:t>
            </a:r>
            <a:r>
              <a:rPr lang="en-GB" sz="1600" dirty="0">
                <a:solidFill>
                  <a:schemeClr val="tx1"/>
                </a:solidFill>
              </a:rPr>
              <a:t> groups…</a:t>
            </a:r>
          </a:p>
          <a:p>
            <a:r>
              <a:rPr lang="en-GB" sz="1600" dirty="0">
                <a:solidFill>
                  <a:schemeClr val="tx1"/>
                </a:solidFill>
              </a:rPr>
              <a:t>You add 1 worm into each group and repeat until all have been shared.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11" name="Rectangle: Rounded Corners 10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13" name="Rectangle: Rounded Corners 12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÷2, ÷5 and ÷10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Division Word Problems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46229" y="4170759"/>
            <a:ext cx="7283707" cy="1857330"/>
            <a:chOff x="946229" y="4170759"/>
            <a:chExt cx="7283707" cy="1857330"/>
          </a:xfrm>
        </p:grpSpPr>
        <p:sp>
          <p:nvSpPr>
            <p:cNvPr id="6" name="Oval 5"/>
            <p:cNvSpPr/>
            <p:nvPr/>
          </p:nvSpPr>
          <p:spPr>
            <a:xfrm>
              <a:off x="946229" y="5168445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2551700" y="5168445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4157172" y="5168445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5762644" y="5168445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7368115" y="5168445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948406" y="4170759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2553877" y="4170759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4159349" y="4170759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5764821" y="4170759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7370292" y="4170759"/>
              <a:ext cx="859644" cy="8596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30" y="5720764"/>
            <a:ext cx="596746" cy="24116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30" y="5517876"/>
            <a:ext cx="596746" cy="24116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30" y="5314988"/>
            <a:ext cx="596746" cy="24116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01" y="5720764"/>
            <a:ext cx="596746" cy="24116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01" y="5517876"/>
            <a:ext cx="596746" cy="24116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301" y="5314988"/>
            <a:ext cx="596746" cy="24116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773" y="5720764"/>
            <a:ext cx="596746" cy="24116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773" y="5517876"/>
            <a:ext cx="596746" cy="24116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773" y="5314988"/>
            <a:ext cx="596746" cy="24116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245" y="5720764"/>
            <a:ext cx="596746" cy="24116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245" y="5517876"/>
            <a:ext cx="596746" cy="2411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245" y="5314988"/>
            <a:ext cx="596746" cy="24116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716" y="5720764"/>
            <a:ext cx="596746" cy="24116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716" y="5517876"/>
            <a:ext cx="596746" cy="24116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716" y="5314988"/>
            <a:ext cx="596746" cy="24116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07" y="4723078"/>
            <a:ext cx="596746" cy="24116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07" y="4520190"/>
            <a:ext cx="596746" cy="24116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07" y="4317302"/>
            <a:ext cx="596746" cy="24116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78" y="4723078"/>
            <a:ext cx="596746" cy="24116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78" y="4520190"/>
            <a:ext cx="596746" cy="24116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78" y="4317302"/>
            <a:ext cx="596746" cy="24116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950" y="4723078"/>
            <a:ext cx="596746" cy="24116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950" y="4520190"/>
            <a:ext cx="596746" cy="241169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950" y="4317302"/>
            <a:ext cx="596746" cy="24116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22" y="4723078"/>
            <a:ext cx="596746" cy="24116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22" y="4520190"/>
            <a:ext cx="596746" cy="24116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22" y="4317302"/>
            <a:ext cx="596746" cy="24116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893" y="4723078"/>
            <a:ext cx="596746" cy="24116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893" y="4520190"/>
            <a:ext cx="596746" cy="241169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893" y="4317302"/>
            <a:ext cx="596746" cy="241169"/>
          </a:xfrm>
          <a:prstGeom prst="rect">
            <a:avLst/>
          </a:prstGeom>
        </p:spPr>
      </p:pic>
      <p:grpSp>
        <p:nvGrpSpPr>
          <p:cNvPr id="84" name="Group 83"/>
          <p:cNvGrpSpPr/>
          <p:nvPr/>
        </p:nvGrpSpPr>
        <p:grpSpPr>
          <a:xfrm>
            <a:off x="782814" y="3429000"/>
            <a:ext cx="7605536" cy="2761407"/>
            <a:chOff x="755650" y="2380867"/>
            <a:chExt cx="7605536" cy="2761407"/>
          </a:xfrm>
        </p:grpSpPr>
        <p:sp>
          <p:nvSpPr>
            <p:cNvPr id="82" name="Rectangle: Rounded Corners 81"/>
            <p:cNvSpPr/>
            <p:nvPr/>
          </p:nvSpPr>
          <p:spPr>
            <a:xfrm>
              <a:off x="755650" y="2380867"/>
              <a:ext cx="7605536" cy="2761407"/>
            </a:xfrm>
            <a:prstGeom prst="roundRect">
              <a:avLst>
                <a:gd name="adj" fmla="val 9696"/>
              </a:avLst>
            </a:prstGeom>
            <a:solidFill>
              <a:schemeClr val="bg1"/>
            </a:solidFill>
            <a:ln w="5715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 anchorCtr="0"/>
            <a:lstStyle/>
            <a:p>
              <a:r>
                <a:rPr lang="en-GB" sz="1600" dirty="0">
                  <a:solidFill>
                    <a:schemeClr val="tx1"/>
                  </a:solidFill>
                </a:rPr>
                <a:t>If you are sharing an amount equally this is division.</a:t>
              </a:r>
              <a:br>
                <a:rPr lang="en-GB" sz="1600" dirty="0">
                  <a:solidFill>
                    <a:schemeClr val="tx1"/>
                  </a:solidFill>
                </a:rPr>
              </a:br>
              <a:endParaRPr lang="en-GB" sz="1600" dirty="0">
                <a:solidFill>
                  <a:schemeClr val="tx1"/>
                </a:solidFill>
              </a:endParaRPr>
            </a:p>
            <a:p>
              <a:r>
                <a:rPr lang="en-GB" sz="1600" dirty="0">
                  <a:solidFill>
                    <a:schemeClr val="tx1"/>
                  </a:solidFill>
                </a:rPr>
                <a:t>30 ÷ 10 = 3</a:t>
              </a:r>
              <a:br>
                <a:rPr lang="en-GB" sz="1600" dirty="0">
                  <a:solidFill>
                    <a:schemeClr val="tx1"/>
                  </a:solidFill>
                </a:rPr>
              </a:br>
              <a:endParaRPr lang="en-GB" sz="1600" dirty="0">
                <a:solidFill>
                  <a:schemeClr val="tx1"/>
                </a:solidFill>
              </a:endParaRPr>
            </a:p>
            <a:p>
              <a:r>
                <a:rPr lang="en-GB" sz="1600" dirty="0">
                  <a:solidFill>
                    <a:schemeClr val="tx1"/>
                  </a:solidFill>
                </a:rPr>
                <a:t>You can read this as ‘30 shared equally between 10’.</a:t>
              </a:r>
            </a:p>
            <a:p>
              <a:endParaRPr lang="en-GB" sz="1600" dirty="0">
                <a:solidFill>
                  <a:schemeClr val="tx1"/>
                </a:solidFill>
              </a:endParaRPr>
            </a:p>
          </p:txBody>
        </p:sp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6605" y="3423923"/>
              <a:ext cx="3035297" cy="1226686"/>
            </a:xfrm>
            <a:prstGeom prst="rect">
              <a:avLst/>
            </a:prstGeom>
          </p:spPr>
        </p:pic>
      </p:grpSp>
      <p:sp>
        <p:nvSpPr>
          <p:cNvPr id="85" name="Freeform: Shape 84"/>
          <p:cNvSpPr/>
          <p:nvPr/>
        </p:nvSpPr>
        <p:spPr>
          <a:xfrm>
            <a:off x="446002" y="2663048"/>
            <a:ext cx="5040399" cy="570370"/>
          </a:xfrm>
          <a:custGeom>
            <a:avLst/>
            <a:gdLst>
              <a:gd name="connsiteX0" fmla="*/ 0 w 5040399"/>
              <a:gd name="connsiteY0" fmla="*/ 0 h 570370"/>
              <a:gd name="connsiteX1" fmla="*/ 285185 w 5040399"/>
              <a:gd name="connsiteY1" fmla="*/ 0 h 570370"/>
              <a:gd name="connsiteX2" fmla="*/ 1402103 w 5040399"/>
              <a:gd name="connsiteY2" fmla="*/ 0 h 570370"/>
              <a:gd name="connsiteX3" fmla="*/ 4755214 w 5040399"/>
              <a:gd name="connsiteY3" fmla="*/ 0 h 570370"/>
              <a:gd name="connsiteX4" fmla="*/ 5040399 w 5040399"/>
              <a:gd name="connsiteY4" fmla="*/ 285185 h 570370"/>
              <a:gd name="connsiteX5" fmla="*/ 5040398 w 5040399"/>
              <a:gd name="connsiteY5" fmla="*/ 285185 h 570370"/>
              <a:gd name="connsiteX6" fmla="*/ 4755213 w 5040399"/>
              <a:gd name="connsiteY6" fmla="*/ 570370 h 570370"/>
              <a:gd name="connsiteX7" fmla="*/ 285185 w 5040399"/>
              <a:gd name="connsiteY7" fmla="*/ 570369 h 570370"/>
              <a:gd name="connsiteX8" fmla="*/ 0 w 5040399"/>
              <a:gd name="connsiteY8" fmla="*/ 570369 h 570370"/>
              <a:gd name="connsiteX9" fmla="*/ 0 w 5040399"/>
              <a:gd name="connsiteY9" fmla="*/ 285185 h 570370"/>
              <a:gd name="connsiteX10" fmla="*/ 0 w 5040399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40399" h="570370">
                <a:moveTo>
                  <a:pt x="0" y="0"/>
                </a:moveTo>
                <a:lnTo>
                  <a:pt x="285185" y="0"/>
                </a:lnTo>
                <a:lnTo>
                  <a:pt x="1402103" y="0"/>
                </a:lnTo>
                <a:lnTo>
                  <a:pt x="4755214" y="0"/>
                </a:lnTo>
                <a:cubicBezTo>
                  <a:pt x="4912717" y="0"/>
                  <a:pt x="5040399" y="127682"/>
                  <a:pt x="5040399" y="285185"/>
                </a:cubicBezTo>
                <a:lnTo>
                  <a:pt x="5040398" y="285185"/>
                </a:lnTo>
                <a:cubicBezTo>
                  <a:pt x="5040398" y="442688"/>
                  <a:pt x="4912716" y="570370"/>
                  <a:pt x="4755213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Let’s look at how you would work this out.</a:t>
            </a:r>
          </a:p>
        </p:txBody>
      </p:sp>
    </p:spTree>
    <p:extLst>
      <p:ext uri="{BB962C8B-B14F-4D97-AF65-F5344CB8AC3E}">
        <p14:creationId xmlns:p14="http://schemas.microsoft.com/office/powerpoint/2010/main" val="136843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5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4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45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2010998"/>
            <a:ext cx="76327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Bob has </a:t>
            </a:r>
            <a:r>
              <a:rPr lang="en-GB" sz="1600" b="1" dirty="0">
                <a:solidFill>
                  <a:srgbClr val="18A0DB"/>
                </a:solidFill>
              </a:rPr>
              <a:t>thirty five pigeons</a:t>
            </a:r>
            <a:r>
              <a:rPr lang="en-GB" sz="1600" dirty="0"/>
              <a:t> in his collection. He can house </a:t>
            </a:r>
            <a:br>
              <a:rPr lang="en-GB" sz="1600" dirty="0"/>
            </a:br>
            <a:r>
              <a:rPr lang="en-GB" sz="1600" b="1" dirty="0">
                <a:solidFill>
                  <a:srgbClr val="18A0DB"/>
                </a:solidFill>
              </a:rPr>
              <a:t>five pigeons in each cage</a:t>
            </a:r>
            <a:r>
              <a:rPr lang="en-GB" sz="1600" dirty="0"/>
              <a:t>. How many cages does he need to house all the pigeons?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82814" y="3429000"/>
            <a:ext cx="7605536" cy="2761407"/>
          </a:xfrm>
          <a:prstGeom prst="roundRect">
            <a:avLst>
              <a:gd name="adj" fmla="val 9696"/>
            </a:avLst>
          </a:prstGeom>
          <a:solidFill>
            <a:schemeClr val="bg1"/>
          </a:solidFill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108000" bIns="108000" rtlCol="0" anchor="t" anchorCtr="0"/>
          <a:lstStyle/>
          <a:p>
            <a:r>
              <a:rPr lang="en-GB" sz="1600" dirty="0">
                <a:solidFill>
                  <a:schemeClr val="tx1"/>
                </a:solidFill>
              </a:rPr>
              <a:t>You could share the 35 pigeons into </a:t>
            </a:r>
            <a:r>
              <a:rPr lang="en-GB" sz="1600" b="1" dirty="0">
                <a:solidFill>
                  <a:srgbClr val="18A0DB"/>
                </a:solidFill>
              </a:rPr>
              <a:t>equal</a:t>
            </a:r>
            <a:r>
              <a:rPr lang="en-GB" sz="1600" dirty="0">
                <a:solidFill>
                  <a:schemeClr val="tx1"/>
                </a:solidFill>
              </a:rPr>
              <a:t> groups…</a:t>
            </a:r>
          </a:p>
          <a:p>
            <a:r>
              <a:rPr lang="en-GB" sz="1600" dirty="0">
                <a:solidFill>
                  <a:schemeClr val="tx1"/>
                </a:solidFill>
              </a:rPr>
              <a:t>You add 5 pigeons in the first group then begin adding 5 pigeons to the next group. Repeat until all pigeons have been shared equally.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11" name="Rectangle: Rounded Corners 10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13" name="Rectangle: Rounded Corners 12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÷2, ÷5 and ÷10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Division Word Problems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946228" y="4991109"/>
            <a:ext cx="1084135" cy="1084135"/>
            <a:chOff x="946228" y="4991109"/>
            <a:chExt cx="1084135" cy="1084135"/>
          </a:xfrm>
        </p:grpSpPr>
        <p:sp>
          <p:nvSpPr>
            <p:cNvPr id="6" name="Oval 5"/>
            <p:cNvSpPr/>
            <p:nvPr/>
          </p:nvSpPr>
          <p:spPr>
            <a:xfrm>
              <a:off x="946228" y="4991109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9929" y="5666983"/>
              <a:ext cx="428230" cy="290563"/>
            </a:xfrm>
            <a:prstGeom prst="rect">
              <a:avLst/>
            </a:prstGeom>
          </p:spPr>
        </p:pic>
        <p:pic>
          <p:nvPicPr>
            <p:cNvPr id="105" name="Picture 10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065" y="5357860"/>
              <a:ext cx="428230" cy="290563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4180" y="5071928"/>
              <a:ext cx="428230" cy="290563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3937" y="5304968"/>
              <a:ext cx="428230" cy="290563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8643" y="5595531"/>
              <a:ext cx="428230" cy="290563"/>
            </a:xfrm>
            <a:prstGeom prst="rect">
              <a:avLst/>
            </a:prstGeom>
          </p:spPr>
        </p:pic>
      </p:grpSp>
      <p:grpSp>
        <p:nvGrpSpPr>
          <p:cNvPr id="24" name="Group 23"/>
          <p:cNvGrpSpPr/>
          <p:nvPr/>
        </p:nvGrpSpPr>
        <p:grpSpPr>
          <a:xfrm>
            <a:off x="1986414" y="4366114"/>
            <a:ext cx="1084135" cy="1084135"/>
            <a:chOff x="1986414" y="4366114"/>
            <a:chExt cx="1084135" cy="1084135"/>
          </a:xfrm>
        </p:grpSpPr>
        <p:sp>
          <p:nvSpPr>
            <p:cNvPr id="110" name="Oval 109"/>
            <p:cNvSpPr/>
            <p:nvPr/>
          </p:nvSpPr>
          <p:spPr>
            <a:xfrm>
              <a:off x="1986414" y="4366114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60115" y="5041988"/>
              <a:ext cx="428230" cy="290563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251" y="4732865"/>
              <a:ext cx="428230" cy="290563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4366" y="4446933"/>
              <a:ext cx="428230" cy="290563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4123" y="4679973"/>
              <a:ext cx="428230" cy="290563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8829" y="4970536"/>
              <a:ext cx="428230" cy="290563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3026600" y="4991109"/>
            <a:ext cx="1084135" cy="1084135"/>
            <a:chOff x="3026600" y="4991109"/>
            <a:chExt cx="1084135" cy="1084135"/>
          </a:xfrm>
        </p:grpSpPr>
        <p:sp>
          <p:nvSpPr>
            <p:cNvPr id="117" name="Oval 116"/>
            <p:cNvSpPr/>
            <p:nvPr/>
          </p:nvSpPr>
          <p:spPr>
            <a:xfrm>
              <a:off x="3026600" y="4991109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301" y="5666983"/>
              <a:ext cx="428230" cy="290563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0437" y="5357860"/>
              <a:ext cx="428230" cy="290563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552" y="5071928"/>
              <a:ext cx="428230" cy="290563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4309" y="5304968"/>
              <a:ext cx="428230" cy="290563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015" y="5595531"/>
              <a:ext cx="428230" cy="290563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4066786" y="4366114"/>
            <a:ext cx="1084135" cy="1084135"/>
            <a:chOff x="4066786" y="4366114"/>
            <a:chExt cx="1084135" cy="1084135"/>
          </a:xfrm>
        </p:grpSpPr>
        <p:sp>
          <p:nvSpPr>
            <p:cNvPr id="124" name="Oval 123"/>
            <p:cNvSpPr/>
            <p:nvPr/>
          </p:nvSpPr>
          <p:spPr>
            <a:xfrm>
              <a:off x="4066786" y="4366114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5" name="Picture 1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0487" y="5041988"/>
              <a:ext cx="428230" cy="290563"/>
            </a:xfrm>
            <a:prstGeom prst="rect">
              <a:avLst/>
            </a:prstGeom>
          </p:spPr>
        </p:pic>
        <p:pic>
          <p:nvPicPr>
            <p:cNvPr id="126" name="Picture 1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0623" y="4732865"/>
              <a:ext cx="428230" cy="290563"/>
            </a:xfrm>
            <a:prstGeom prst="rect">
              <a:avLst/>
            </a:prstGeom>
          </p:spPr>
        </p:pic>
        <p:pic>
          <p:nvPicPr>
            <p:cNvPr id="127" name="Picture 1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4738" y="4446933"/>
              <a:ext cx="428230" cy="29056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4495" y="4679973"/>
              <a:ext cx="428230" cy="29056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9201" y="4970536"/>
              <a:ext cx="428230" cy="290563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5106972" y="4991109"/>
            <a:ext cx="1084135" cy="1084135"/>
            <a:chOff x="5106972" y="4991109"/>
            <a:chExt cx="1084135" cy="1084135"/>
          </a:xfrm>
        </p:grpSpPr>
        <p:sp>
          <p:nvSpPr>
            <p:cNvPr id="131" name="Oval 130"/>
            <p:cNvSpPr/>
            <p:nvPr/>
          </p:nvSpPr>
          <p:spPr>
            <a:xfrm>
              <a:off x="5106972" y="4991109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2" name="Picture 1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0673" y="5666983"/>
              <a:ext cx="428230" cy="29056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0809" y="5357860"/>
              <a:ext cx="428230" cy="29056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4924" y="5071928"/>
              <a:ext cx="428230" cy="29056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4681" y="5304968"/>
              <a:ext cx="428230" cy="29056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9387" y="5595531"/>
              <a:ext cx="428230" cy="290563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6147158" y="4366114"/>
            <a:ext cx="1084135" cy="1084135"/>
            <a:chOff x="6147158" y="4366114"/>
            <a:chExt cx="1084135" cy="1084135"/>
          </a:xfrm>
        </p:grpSpPr>
        <p:sp>
          <p:nvSpPr>
            <p:cNvPr id="138" name="Oval 137"/>
            <p:cNvSpPr/>
            <p:nvPr/>
          </p:nvSpPr>
          <p:spPr>
            <a:xfrm>
              <a:off x="6147158" y="4366114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0859" y="5041988"/>
              <a:ext cx="428230" cy="290563"/>
            </a:xfrm>
            <a:prstGeom prst="rect">
              <a:avLst/>
            </a:prstGeom>
          </p:spPr>
        </p:pic>
        <p:pic>
          <p:nvPicPr>
            <p:cNvPr id="140" name="Picture 1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0995" y="4732865"/>
              <a:ext cx="428230" cy="290563"/>
            </a:xfrm>
            <a:prstGeom prst="rect">
              <a:avLst/>
            </a:prstGeom>
          </p:spPr>
        </p:pic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5110" y="4446933"/>
              <a:ext cx="428230" cy="290563"/>
            </a:xfrm>
            <a:prstGeom prst="rect">
              <a:avLst/>
            </a:prstGeom>
          </p:spPr>
        </p:pic>
        <p:pic>
          <p:nvPicPr>
            <p:cNvPr id="142" name="Picture 1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34867" y="4679973"/>
              <a:ext cx="428230" cy="290563"/>
            </a:xfrm>
            <a:prstGeom prst="rect">
              <a:avLst/>
            </a:prstGeom>
          </p:spPr>
        </p:pic>
        <p:pic>
          <p:nvPicPr>
            <p:cNvPr id="143" name="Picture 1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9573" y="4970536"/>
              <a:ext cx="428230" cy="290563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7187342" y="4991109"/>
            <a:ext cx="1084135" cy="1084135"/>
            <a:chOff x="7187342" y="4991109"/>
            <a:chExt cx="1084135" cy="1084135"/>
          </a:xfrm>
        </p:grpSpPr>
        <p:sp>
          <p:nvSpPr>
            <p:cNvPr id="145" name="Oval 144"/>
            <p:cNvSpPr/>
            <p:nvPr/>
          </p:nvSpPr>
          <p:spPr>
            <a:xfrm>
              <a:off x="7187342" y="4991109"/>
              <a:ext cx="1084135" cy="108413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61043" y="5666983"/>
              <a:ext cx="428230" cy="290563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1179" y="5357860"/>
              <a:ext cx="428230" cy="290563"/>
            </a:xfrm>
            <a:prstGeom prst="rect">
              <a:avLst/>
            </a:prstGeom>
          </p:spPr>
        </p:pic>
        <p:pic>
          <p:nvPicPr>
            <p:cNvPr id="148" name="Picture 1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5294" y="5071928"/>
              <a:ext cx="428230" cy="290563"/>
            </a:xfrm>
            <a:prstGeom prst="rect">
              <a:avLst/>
            </a:prstGeom>
          </p:spPr>
        </p:pic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5051" y="5304968"/>
              <a:ext cx="428230" cy="290563"/>
            </a:xfrm>
            <a:prstGeom prst="rect">
              <a:avLst/>
            </a:prstGeom>
          </p:spPr>
        </p:pic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9757" y="5595531"/>
              <a:ext cx="428230" cy="29056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782814" y="3429000"/>
            <a:ext cx="7605536" cy="2761407"/>
            <a:chOff x="2186630" y="3429000"/>
            <a:chExt cx="7605536" cy="2761407"/>
          </a:xfrm>
        </p:grpSpPr>
        <p:sp>
          <p:nvSpPr>
            <p:cNvPr id="82" name="Rectangle: Rounded Corners 81"/>
            <p:cNvSpPr/>
            <p:nvPr/>
          </p:nvSpPr>
          <p:spPr>
            <a:xfrm>
              <a:off x="2186630" y="3429000"/>
              <a:ext cx="7605536" cy="2761407"/>
            </a:xfrm>
            <a:prstGeom prst="roundRect">
              <a:avLst>
                <a:gd name="adj" fmla="val 9696"/>
              </a:avLst>
            </a:prstGeom>
            <a:solidFill>
              <a:schemeClr val="bg1"/>
            </a:solidFill>
            <a:ln w="5715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108000" rIns="108000" bIns="108000" rtlCol="0" anchor="ctr" anchorCtr="0"/>
            <a:lstStyle/>
            <a:p>
              <a:r>
                <a:rPr lang="en-GB" sz="1600" dirty="0">
                  <a:solidFill>
                    <a:schemeClr val="tx1"/>
                  </a:solidFill>
                </a:rPr>
                <a:t>If you are grouping an amount into equal </a:t>
              </a:r>
              <a:br>
                <a:rPr lang="en-GB" sz="1600" dirty="0">
                  <a:solidFill>
                    <a:schemeClr val="tx1"/>
                  </a:solidFill>
                </a:rPr>
              </a:br>
              <a:r>
                <a:rPr lang="en-GB" sz="1600" dirty="0">
                  <a:solidFill>
                    <a:schemeClr val="tx1"/>
                  </a:solidFill>
                </a:rPr>
                <a:t>groups this is division.</a:t>
              </a:r>
              <a:br>
                <a:rPr lang="en-GB" sz="1600" dirty="0">
                  <a:solidFill>
                    <a:schemeClr val="tx1"/>
                  </a:solidFill>
                </a:rPr>
              </a:br>
              <a:endParaRPr lang="en-GB" sz="1600" dirty="0">
                <a:solidFill>
                  <a:schemeClr val="tx1"/>
                </a:solidFill>
              </a:endParaRPr>
            </a:p>
            <a:p>
              <a:r>
                <a:rPr lang="en-GB" sz="1600" dirty="0">
                  <a:solidFill>
                    <a:schemeClr val="tx1"/>
                  </a:solidFill>
                </a:rPr>
                <a:t>35 ÷ 5 = 7</a:t>
              </a:r>
              <a:br>
                <a:rPr lang="en-GB" sz="1600" dirty="0">
                  <a:solidFill>
                    <a:schemeClr val="tx1"/>
                  </a:solidFill>
                </a:rPr>
              </a:br>
              <a:endParaRPr lang="en-GB" sz="1600" dirty="0">
                <a:solidFill>
                  <a:schemeClr val="tx1"/>
                </a:solidFill>
              </a:endParaRPr>
            </a:p>
            <a:p>
              <a:r>
                <a:rPr lang="en-GB" sz="1600" dirty="0">
                  <a:solidFill>
                    <a:schemeClr val="tx1"/>
                  </a:solidFill>
                </a:rPr>
                <a:t>You can read this as ‘35 divided into groups of 5’.</a:t>
              </a:r>
            </a:p>
          </p:txBody>
        </p:sp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6541" y="3810756"/>
              <a:ext cx="2990321" cy="2028995"/>
            </a:xfrm>
            <a:prstGeom prst="rect">
              <a:avLst/>
            </a:prstGeom>
          </p:spPr>
        </p:pic>
      </p:grpSp>
      <p:sp>
        <p:nvSpPr>
          <p:cNvPr id="63" name="Freeform: Shape 62"/>
          <p:cNvSpPr/>
          <p:nvPr/>
        </p:nvSpPr>
        <p:spPr>
          <a:xfrm>
            <a:off x="446002" y="2677522"/>
            <a:ext cx="5040399" cy="570370"/>
          </a:xfrm>
          <a:custGeom>
            <a:avLst/>
            <a:gdLst>
              <a:gd name="connsiteX0" fmla="*/ 0 w 5040399"/>
              <a:gd name="connsiteY0" fmla="*/ 0 h 570370"/>
              <a:gd name="connsiteX1" fmla="*/ 285185 w 5040399"/>
              <a:gd name="connsiteY1" fmla="*/ 0 h 570370"/>
              <a:gd name="connsiteX2" fmla="*/ 1402103 w 5040399"/>
              <a:gd name="connsiteY2" fmla="*/ 0 h 570370"/>
              <a:gd name="connsiteX3" fmla="*/ 4755214 w 5040399"/>
              <a:gd name="connsiteY3" fmla="*/ 0 h 570370"/>
              <a:gd name="connsiteX4" fmla="*/ 5040399 w 5040399"/>
              <a:gd name="connsiteY4" fmla="*/ 285185 h 570370"/>
              <a:gd name="connsiteX5" fmla="*/ 5040398 w 5040399"/>
              <a:gd name="connsiteY5" fmla="*/ 285185 h 570370"/>
              <a:gd name="connsiteX6" fmla="*/ 4755213 w 5040399"/>
              <a:gd name="connsiteY6" fmla="*/ 570370 h 570370"/>
              <a:gd name="connsiteX7" fmla="*/ 285185 w 5040399"/>
              <a:gd name="connsiteY7" fmla="*/ 570369 h 570370"/>
              <a:gd name="connsiteX8" fmla="*/ 0 w 5040399"/>
              <a:gd name="connsiteY8" fmla="*/ 570369 h 570370"/>
              <a:gd name="connsiteX9" fmla="*/ 0 w 5040399"/>
              <a:gd name="connsiteY9" fmla="*/ 285185 h 570370"/>
              <a:gd name="connsiteX10" fmla="*/ 0 w 5040399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040399" h="570370">
                <a:moveTo>
                  <a:pt x="0" y="0"/>
                </a:moveTo>
                <a:lnTo>
                  <a:pt x="285185" y="0"/>
                </a:lnTo>
                <a:lnTo>
                  <a:pt x="1402103" y="0"/>
                </a:lnTo>
                <a:lnTo>
                  <a:pt x="4755214" y="0"/>
                </a:lnTo>
                <a:cubicBezTo>
                  <a:pt x="4912717" y="0"/>
                  <a:pt x="5040399" y="127682"/>
                  <a:pt x="5040399" y="285185"/>
                </a:cubicBezTo>
                <a:lnTo>
                  <a:pt x="5040398" y="285185"/>
                </a:lnTo>
                <a:cubicBezTo>
                  <a:pt x="5040398" y="442688"/>
                  <a:pt x="4912716" y="570370"/>
                  <a:pt x="4755213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Let’s look at how you would work this out.</a:t>
            </a:r>
          </a:p>
        </p:txBody>
      </p:sp>
    </p:spTree>
    <p:extLst>
      <p:ext uri="{BB962C8B-B14F-4D97-AF65-F5344CB8AC3E}">
        <p14:creationId xmlns:p14="http://schemas.microsoft.com/office/powerpoint/2010/main" val="1087299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2242705"/>
            <a:ext cx="770861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A sweet-making machine puts </a:t>
            </a:r>
            <a:r>
              <a:rPr lang="en-GB" b="1" dirty="0">
                <a:solidFill>
                  <a:srgbClr val="18A0DB"/>
                </a:solidFill>
              </a:rPr>
              <a:t>ten lollies in each bag</a:t>
            </a:r>
            <a:r>
              <a:rPr lang="en-GB" dirty="0"/>
              <a:t>.</a:t>
            </a:r>
          </a:p>
          <a:p>
            <a:r>
              <a:rPr lang="en-GB" dirty="0"/>
              <a:t>If the machine makes </a:t>
            </a:r>
            <a:r>
              <a:rPr lang="en-GB" b="1" dirty="0">
                <a:solidFill>
                  <a:srgbClr val="18A0DB"/>
                </a:solidFill>
              </a:rPr>
              <a:t>ninety lollies in total</a:t>
            </a:r>
            <a:r>
              <a:rPr lang="en-GB" dirty="0"/>
              <a:t>. How many bags can it fill 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26" name="Rectangle: Rounded Corners 25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27" name="Rectangle: Rounded Corners 26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÷2, ÷5 and ÷10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Division Word Problems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268" y="3583078"/>
            <a:ext cx="3659245" cy="4932733"/>
          </a:xfrm>
          <a:prstGeom prst="rect">
            <a:avLst/>
          </a:prstGeom>
        </p:spPr>
      </p:pic>
      <p:sp>
        <p:nvSpPr>
          <p:cNvPr id="22" name="Freeform: Shape 21"/>
          <p:cNvSpPr/>
          <p:nvPr/>
        </p:nvSpPr>
        <p:spPr>
          <a:xfrm>
            <a:off x="446001" y="3136211"/>
            <a:ext cx="5724062" cy="568800"/>
          </a:xfrm>
          <a:custGeom>
            <a:avLst/>
            <a:gdLst>
              <a:gd name="connsiteX0" fmla="*/ 0 w 5724062"/>
              <a:gd name="connsiteY0" fmla="*/ 0 h 568800"/>
              <a:gd name="connsiteX1" fmla="*/ 284400 w 5724062"/>
              <a:gd name="connsiteY1" fmla="*/ 0 h 568800"/>
              <a:gd name="connsiteX2" fmla="*/ 1592280 w 5724062"/>
              <a:gd name="connsiteY2" fmla="*/ 0 h 568800"/>
              <a:gd name="connsiteX3" fmla="*/ 5439662 w 5724062"/>
              <a:gd name="connsiteY3" fmla="*/ 0 h 568800"/>
              <a:gd name="connsiteX4" fmla="*/ 5724062 w 5724062"/>
              <a:gd name="connsiteY4" fmla="*/ 284400 h 568800"/>
              <a:gd name="connsiteX5" fmla="*/ 5439662 w 5724062"/>
              <a:gd name="connsiteY5" fmla="*/ 568800 h 568800"/>
              <a:gd name="connsiteX6" fmla="*/ 1592280 w 5724062"/>
              <a:gd name="connsiteY6" fmla="*/ 568800 h 568800"/>
              <a:gd name="connsiteX7" fmla="*/ 284400 w 5724062"/>
              <a:gd name="connsiteY7" fmla="*/ 568800 h 568800"/>
              <a:gd name="connsiteX8" fmla="*/ 0 w 5724062"/>
              <a:gd name="connsiteY8" fmla="*/ 568800 h 568800"/>
              <a:gd name="connsiteX9" fmla="*/ 0 w 5724062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724062" h="568800">
                <a:moveTo>
                  <a:pt x="0" y="0"/>
                </a:moveTo>
                <a:lnTo>
                  <a:pt x="284400" y="0"/>
                </a:lnTo>
                <a:lnTo>
                  <a:pt x="1592280" y="0"/>
                </a:lnTo>
                <a:lnTo>
                  <a:pt x="5439662" y="0"/>
                </a:lnTo>
                <a:cubicBezTo>
                  <a:pt x="5596732" y="0"/>
                  <a:pt x="5724062" y="127330"/>
                  <a:pt x="5724062" y="284400"/>
                </a:cubicBezTo>
                <a:cubicBezTo>
                  <a:pt x="5724062" y="441470"/>
                  <a:pt x="5596732" y="568800"/>
                  <a:pt x="5439662" y="568800"/>
                </a:cubicBezTo>
                <a:lnTo>
                  <a:pt x="1592280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ctr">
            <a:noAutofit/>
          </a:bodyPr>
          <a:lstStyle/>
          <a:p>
            <a:pPr algn="ctr"/>
            <a:r>
              <a:rPr lang="en-GB" b="1" dirty="0"/>
              <a:t>Can you show this as a division number sentence?</a:t>
            </a:r>
          </a:p>
        </p:txBody>
      </p:sp>
      <p:sp>
        <p:nvSpPr>
          <p:cNvPr id="23" name="Freeform: Shape 22"/>
          <p:cNvSpPr/>
          <p:nvPr/>
        </p:nvSpPr>
        <p:spPr>
          <a:xfrm>
            <a:off x="446001" y="3701318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30" name="Freeform: Shape 29"/>
          <p:cNvSpPr/>
          <p:nvPr/>
        </p:nvSpPr>
        <p:spPr>
          <a:xfrm>
            <a:off x="446001" y="4266681"/>
            <a:ext cx="1775907" cy="570370"/>
          </a:xfrm>
          <a:custGeom>
            <a:avLst/>
            <a:gdLst>
              <a:gd name="connsiteX0" fmla="*/ 0 w 1775907"/>
              <a:gd name="connsiteY0" fmla="*/ 0 h 570370"/>
              <a:gd name="connsiteX1" fmla="*/ 285185 w 1775907"/>
              <a:gd name="connsiteY1" fmla="*/ 0 h 570370"/>
              <a:gd name="connsiteX2" fmla="*/ 494009 w 1775907"/>
              <a:gd name="connsiteY2" fmla="*/ 0 h 570370"/>
              <a:gd name="connsiteX3" fmla="*/ 1490722 w 1775907"/>
              <a:gd name="connsiteY3" fmla="*/ 0 h 570370"/>
              <a:gd name="connsiteX4" fmla="*/ 1775907 w 1775907"/>
              <a:gd name="connsiteY4" fmla="*/ 285185 h 570370"/>
              <a:gd name="connsiteX5" fmla="*/ 1775906 w 1775907"/>
              <a:gd name="connsiteY5" fmla="*/ 285185 h 570370"/>
              <a:gd name="connsiteX6" fmla="*/ 1490721 w 1775907"/>
              <a:gd name="connsiteY6" fmla="*/ 570370 h 570370"/>
              <a:gd name="connsiteX7" fmla="*/ 285185 w 1775907"/>
              <a:gd name="connsiteY7" fmla="*/ 570369 h 570370"/>
              <a:gd name="connsiteX8" fmla="*/ 0 w 1775907"/>
              <a:gd name="connsiteY8" fmla="*/ 570369 h 570370"/>
              <a:gd name="connsiteX9" fmla="*/ 0 w 1775907"/>
              <a:gd name="connsiteY9" fmla="*/ 285185 h 570370"/>
              <a:gd name="connsiteX10" fmla="*/ 0 w 1775907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75907" h="570370">
                <a:moveTo>
                  <a:pt x="0" y="0"/>
                </a:moveTo>
                <a:lnTo>
                  <a:pt x="285185" y="0"/>
                </a:lnTo>
                <a:lnTo>
                  <a:pt x="494009" y="0"/>
                </a:lnTo>
                <a:lnTo>
                  <a:pt x="1490722" y="0"/>
                </a:lnTo>
                <a:cubicBezTo>
                  <a:pt x="1648225" y="0"/>
                  <a:pt x="1775907" y="127682"/>
                  <a:pt x="1775907" y="285185"/>
                </a:cubicBezTo>
                <a:lnTo>
                  <a:pt x="1775906" y="285185"/>
                </a:lnTo>
                <a:cubicBezTo>
                  <a:pt x="1775906" y="442688"/>
                  <a:pt x="1648224" y="570370"/>
                  <a:pt x="1490721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90 ÷ 10 = 9</a:t>
            </a:r>
          </a:p>
        </p:txBody>
      </p:sp>
    </p:spTree>
    <p:extLst>
      <p:ext uri="{BB962C8B-B14F-4D97-AF65-F5344CB8AC3E}">
        <p14:creationId xmlns:p14="http://schemas.microsoft.com/office/powerpoint/2010/main" val="251088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2334052"/>
            <a:ext cx="770861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Joe has </a:t>
            </a:r>
            <a:r>
              <a:rPr lang="en-GB" b="1" dirty="0">
                <a:solidFill>
                  <a:srgbClr val="18A0DB"/>
                </a:solidFill>
              </a:rPr>
              <a:t>twelve small chocolate bars</a:t>
            </a:r>
            <a:r>
              <a:rPr lang="en-GB" dirty="0"/>
              <a:t> and wants to share them between </a:t>
            </a:r>
            <a:r>
              <a:rPr lang="en-GB" b="1" dirty="0">
                <a:solidFill>
                  <a:srgbClr val="18A0DB"/>
                </a:solidFill>
              </a:rPr>
              <a:t>himself and his little brother</a:t>
            </a:r>
            <a:r>
              <a:rPr lang="en-GB" dirty="0"/>
              <a:t>.</a:t>
            </a:r>
          </a:p>
          <a:p>
            <a:r>
              <a:rPr lang="en-GB" dirty="0"/>
              <a:t>How many chocolate bars do they each get?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26" name="Rectangle: Rounded Corners 25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27" name="Rectangle: Rounded Corners 26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÷2, ÷5 and ÷10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Division Word Problems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363" y="3968581"/>
            <a:ext cx="4662182" cy="2775839"/>
          </a:xfrm>
          <a:prstGeom prst="rect">
            <a:avLst/>
          </a:prstGeom>
        </p:spPr>
      </p:pic>
      <p:sp>
        <p:nvSpPr>
          <p:cNvPr id="19" name="Freeform: Shape 18"/>
          <p:cNvSpPr/>
          <p:nvPr/>
        </p:nvSpPr>
        <p:spPr>
          <a:xfrm>
            <a:off x="446001" y="3396270"/>
            <a:ext cx="5724062" cy="568800"/>
          </a:xfrm>
          <a:custGeom>
            <a:avLst/>
            <a:gdLst>
              <a:gd name="connsiteX0" fmla="*/ 0 w 5724062"/>
              <a:gd name="connsiteY0" fmla="*/ 0 h 568800"/>
              <a:gd name="connsiteX1" fmla="*/ 284400 w 5724062"/>
              <a:gd name="connsiteY1" fmla="*/ 0 h 568800"/>
              <a:gd name="connsiteX2" fmla="*/ 1592280 w 5724062"/>
              <a:gd name="connsiteY2" fmla="*/ 0 h 568800"/>
              <a:gd name="connsiteX3" fmla="*/ 5439662 w 5724062"/>
              <a:gd name="connsiteY3" fmla="*/ 0 h 568800"/>
              <a:gd name="connsiteX4" fmla="*/ 5724062 w 5724062"/>
              <a:gd name="connsiteY4" fmla="*/ 284400 h 568800"/>
              <a:gd name="connsiteX5" fmla="*/ 5439662 w 5724062"/>
              <a:gd name="connsiteY5" fmla="*/ 568800 h 568800"/>
              <a:gd name="connsiteX6" fmla="*/ 1592280 w 5724062"/>
              <a:gd name="connsiteY6" fmla="*/ 568800 h 568800"/>
              <a:gd name="connsiteX7" fmla="*/ 284400 w 5724062"/>
              <a:gd name="connsiteY7" fmla="*/ 568800 h 568800"/>
              <a:gd name="connsiteX8" fmla="*/ 0 w 5724062"/>
              <a:gd name="connsiteY8" fmla="*/ 568800 h 568800"/>
              <a:gd name="connsiteX9" fmla="*/ 0 w 5724062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724062" h="568800">
                <a:moveTo>
                  <a:pt x="0" y="0"/>
                </a:moveTo>
                <a:lnTo>
                  <a:pt x="284400" y="0"/>
                </a:lnTo>
                <a:lnTo>
                  <a:pt x="1592280" y="0"/>
                </a:lnTo>
                <a:lnTo>
                  <a:pt x="5439662" y="0"/>
                </a:lnTo>
                <a:cubicBezTo>
                  <a:pt x="5596732" y="0"/>
                  <a:pt x="5724062" y="127330"/>
                  <a:pt x="5724062" y="284400"/>
                </a:cubicBezTo>
                <a:cubicBezTo>
                  <a:pt x="5724062" y="441470"/>
                  <a:pt x="5596732" y="568800"/>
                  <a:pt x="5439662" y="568800"/>
                </a:cubicBezTo>
                <a:lnTo>
                  <a:pt x="1592280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ctr">
            <a:noAutofit/>
          </a:bodyPr>
          <a:lstStyle/>
          <a:p>
            <a:pPr algn="ctr"/>
            <a:r>
              <a:rPr lang="en-GB" b="1" dirty="0"/>
              <a:t>Can you show this as a division number sentence?</a:t>
            </a:r>
          </a:p>
        </p:txBody>
      </p:sp>
      <p:sp>
        <p:nvSpPr>
          <p:cNvPr id="20" name="Freeform: Shape 19"/>
          <p:cNvSpPr/>
          <p:nvPr/>
        </p:nvSpPr>
        <p:spPr>
          <a:xfrm>
            <a:off x="446001" y="3961299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28" name="Freeform: Shape 27"/>
          <p:cNvSpPr/>
          <p:nvPr/>
        </p:nvSpPr>
        <p:spPr>
          <a:xfrm>
            <a:off x="446001" y="4531669"/>
            <a:ext cx="1738399" cy="570370"/>
          </a:xfrm>
          <a:custGeom>
            <a:avLst/>
            <a:gdLst>
              <a:gd name="connsiteX0" fmla="*/ 0 w 1775907"/>
              <a:gd name="connsiteY0" fmla="*/ 0 h 570370"/>
              <a:gd name="connsiteX1" fmla="*/ 285185 w 1775907"/>
              <a:gd name="connsiteY1" fmla="*/ 0 h 570370"/>
              <a:gd name="connsiteX2" fmla="*/ 494009 w 1775907"/>
              <a:gd name="connsiteY2" fmla="*/ 0 h 570370"/>
              <a:gd name="connsiteX3" fmla="*/ 1490722 w 1775907"/>
              <a:gd name="connsiteY3" fmla="*/ 0 h 570370"/>
              <a:gd name="connsiteX4" fmla="*/ 1775907 w 1775907"/>
              <a:gd name="connsiteY4" fmla="*/ 285185 h 570370"/>
              <a:gd name="connsiteX5" fmla="*/ 1775906 w 1775907"/>
              <a:gd name="connsiteY5" fmla="*/ 285185 h 570370"/>
              <a:gd name="connsiteX6" fmla="*/ 1490721 w 1775907"/>
              <a:gd name="connsiteY6" fmla="*/ 570370 h 570370"/>
              <a:gd name="connsiteX7" fmla="*/ 285185 w 1775907"/>
              <a:gd name="connsiteY7" fmla="*/ 570369 h 570370"/>
              <a:gd name="connsiteX8" fmla="*/ 0 w 1775907"/>
              <a:gd name="connsiteY8" fmla="*/ 570369 h 570370"/>
              <a:gd name="connsiteX9" fmla="*/ 0 w 1775907"/>
              <a:gd name="connsiteY9" fmla="*/ 285185 h 570370"/>
              <a:gd name="connsiteX10" fmla="*/ 0 w 1775907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75907" h="570370">
                <a:moveTo>
                  <a:pt x="0" y="0"/>
                </a:moveTo>
                <a:lnTo>
                  <a:pt x="285185" y="0"/>
                </a:lnTo>
                <a:lnTo>
                  <a:pt x="494009" y="0"/>
                </a:lnTo>
                <a:lnTo>
                  <a:pt x="1490722" y="0"/>
                </a:lnTo>
                <a:cubicBezTo>
                  <a:pt x="1648225" y="0"/>
                  <a:pt x="1775907" y="127682"/>
                  <a:pt x="1775907" y="285185"/>
                </a:cubicBezTo>
                <a:lnTo>
                  <a:pt x="1775906" y="285185"/>
                </a:lnTo>
                <a:cubicBezTo>
                  <a:pt x="1775906" y="442688"/>
                  <a:pt x="1648224" y="570370"/>
                  <a:pt x="1490721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12 ÷ 2 = 6</a:t>
            </a:r>
          </a:p>
        </p:txBody>
      </p:sp>
    </p:spTree>
    <p:extLst>
      <p:ext uri="{BB962C8B-B14F-4D97-AF65-F5344CB8AC3E}">
        <p14:creationId xmlns:p14="http://schemas.microsoft.com/office/powerpoint/2010/main" val="9586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214" y="2659310"/>
            <a:ext cx="3474703" cy="5159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49" y="2334052"/>
            <a:ext cx="7708619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Mel counts </a:t>
            </a:r>
            <a:r>
              <a:rPr lang="en-GB" b="1" dirty="0">
                <a:solidFill>
                  <a:srgbClr val="18A0DB"/>
                </a:solidFill>
              </a:rPr>
              <a:t>40 small dog biscuits</a:t>
            </a:r>
            <a:r>
              <a:rPr lang="en-GB" dirty="0"/>
              <a:t> left over in her bag. She wants to share them between her </a:t>
            </a:r>
            <a:r>
              <a:rPr lang="en-GB" b="1" dirty="0">
                <a:solidFill>
                  <a:srgbClr val="18A0DB"/>
                </a:solidFill>
              </a:rPr>
              <a:t>5 dogs</a:t>
            </a:r>
            <a:r>
              <a:rPr lang="en-GB" dirty="0"/>
              <a:t>. </a:t>
            </a:r>
          </a:p>
          <a:p>
            <a:r>
              <a:rPr lang="en-GB" dirty="0"/>
              <a:t>How many dog biscuits does each dog get?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595009" y="1268678"/>
            <a:ext cx="2092885" cy="916172"/>
            <a:chOff x="6595009" y="1365782"/>
            <a:chExt cx="2092885" cy="916172"/>
          </a:xfrm>
        </p:grpSpPr>
        <p:sp>
          <p:nvSpPr>
            <p:cNvPr id="26" name="Rectangle: Rounded Corners 25"/>
            <p:cNvSpPr/>
            <p:nvPr/>
          </p:nvSpPr>
          <p:spPr>
            <a:xfrm>
              <a:off x="7316549" y="1365782"/>
              <a:ext cx="1371345" cy="916172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endParaRPr lang="en-GB" b="1" dirty="0"/>
            </a:p>
          </p:txBody>
        </p:sp>
        <p:sp>
          <p:nvSpPr>
            <p:cNvPr id="27" name="Rectangle: Rounded Corners 26"/>
            <p:cNvSpPr/>
            <p:nvPr/>
          </p:nvSpPr>
          <p:spPr>
            <a:xfrm>
              <a:off x="6595009" y="1365782"/>
              <a:ext cx="2092885" cy="916172"/>
            </a:xfrm>
            <a:prstGeom prst="roundRect">
              <a:avLst>
                <a:gd name="adj" fmla="val 31452"/>
              </a:avLst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 anchorCtr="0"/>
            <a:lstStyle/>
            <a:p>
              <a:pPr algn="ctr"/>
              <a:r>
                <a:rPr lang="en-GB" b="1" dirty="0"/>
                <a:t>÷2, ÷5 and ÷10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6002" y="683698"/>
            <a:ext cx="8246396" cy="994306"/>
          </a:xfrm>
          <a:prstGeom prst="roundRect">
            <a:avLst>
              <a:gd name="adj" fmla="val 0"/>
            </a:avLst>
          </a:prstGeom>
          <a:solidFill>
            <a:schemeClr val="accent2"/>
          </a:solidFill>
        </p:spPr>
        <p:txBody>
          <a:bodyPr/>
          <a:lstStyle/>
          <a:p>
            <a:r>
              <a:rPr lang="en-GB" sz="4300" dirty="0">
                <a:solidFill>
                  <a:schemeClr val="bg1"/>
                </a:solidFill>
                <a:latin typeface="+mn-lt"/>
              </a:rPr>
              <a:t>Division Word Problems</a:t>
            </a:r>
          </a:p>
        </p:txBody>
      </p:sp>
      <p:sp>
        <p:nvSpPr>
          <p:cNvPr id="22" name="Freeform: Shape 21"/>
          <p:cNvSpPr/>
          <p:nvPr/>
        </p:nvSpPr>
        <p:spPr>
          <a:xfrm>
            <a:off x="446001" y="3396270"/>
            <a:ext cx="5724062" cy="568800"/>
          </a:xfrm>
          <a:custGeom>
            <a:avLst/>
            <a:gdLst>
              <a:gd name="connsiteX0" fmla="*/ 0 w 5724062"/>
              <a:gd name="connsiteY0" fmla="*/ 0 h 568800"/>
              <a:gd name="connsiteX1" fmla="*/ 284400 w 5724062"/>
              <a:gd name="connsiteY1" fmla="*/ 0 h 568800"/>
              <a:gd name="connsiteX2" fmla="*/ 1592280 w 5724062"/>
              <a:gd name="connsiteY2" fmla="*/ 0 h 568800"/>
              <a:gd name="connsiteX3" fmla="*/ 5439662 w 5724062"/>
              <a:gd name="connsiteY3" fmla="*/ 0 h 568800"/>
              <a:gd name="connsiteX4" fmla="*/ 5724062 w 5724062"/>
              <a:gd name="connsiteY4" fmla="*/ 284400 h 568800"/>
              <a:gd name="connsiteX5" fmla="*/ 5439662 w 5724062"/>
              <a:gd name="connsiteY5" fmla="*/ 568800 h 568800"/>
              <a:gd name="connsiteX6" fmla="*/ 1592280 w 5724062"/>
              <a:gd name="connsiteY6" fmla="*/ 568800 h 568800"/>
              <a:gd name="connsiteX7" fmla="*/ 284400 w 5724062"/>
              <a:gd name="connsiteY7" fmla="*/ 568800 h 568800"/>
              <a:gd name="connsiteX8" fmla="*/ 0 w 5724062"/>
              <a:gd name="connsiteY8" fmla="*/ 568800 h 568800"/>
              <a:gd name="connsiteX9" fmla="*/ 0 w 5724062"/>
              <a:gd name="connsiteY9" fmla="*/ 284400 h 56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724062" h="568800">
                <a:moveTo>
                  <a:pt x="0" y="0"/>
                </a:moveTo>
                <a:lnTo>
                  <a:pt x="284400" y="0"/>
                </a:lnTo>
                <a:lnTo>
                  <a:pt x="1592280" y="0"/>
                </a:lnTo>
                <a:lnTo>
                  <a:pt x="5439662" y="0"/>
                </a:lnTo>
                <a:cubicBezTo>
                  <a:pt x="5596732" y="0"/>
                  <a:pt x="5724062" y="127330"/>
                  <a:pt x="5724062" y="284400"/>
                </a:cubicBezTo>
                <a:cubicBezTo>
                  <a:pt x="5724062" y="441470"/>
                  <a:pt x="5596732" y="568800"/>
                  <a:pt x="5439662" y="568800"/>
                </a:cubicBezTo>
                <a:lnTo>
                  <a:pt x="1592280" y="568800"/>
                </a:lnTo>
                <a:lnTo>
                  <a:pt x="284400" y="568800"/>
                </a:lnTo>
                <a:lnTo>
                  <a:pt x="0" y="568800"/>
                </a:lnTo>
                <a:lnTo>
                  <a:pt x="0" y="284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ctr">
            <a:noAutofit/>
          </a:bodyPr>
          <a:lstStyle/>
          <a:p>
            <a:pPr algn="ctr"/>
            <a:r>
              <a:rPr lang="en-GB" b="1" dirty="0"/>
              <a:t>Can you show this as a division number sentence?</a:t>
            </a:r>
          </a:p>
        </p:txBody>
      </p:sp>
      <p:sp>
        <p:nvSpPr>
          <p:cNvPr id="23" name="Freeform: Shape 22"/>
          <p:cNvSpPr/>
          <p:nvPr/>
        </p:nvSpPr>
        <p:spPr>
          <a:xfrm>
            <a:off x="446001" y="3961377"/>
            <a:ext cx="2586910" cy="570370"/>
          </a:xfrm>
          <a:custGeom>
            <a:avLst/>
            <a:gdLst>
              <a:gd name="connsiteX0" fmla="*/ 0 w 2586910"/>
              <a:gd name="connsiteY0" fmla="*/ 0 h 570370"/>
              <a:gd name="connsiteX1" fmla="*/ 285185 w 2586910"/>
              <a:gd name="connsiteY1" fmla="*/ 0 h 570370"/>
              <a:gd name="connsiteX2" fmla="*/ 719608 w 2586910"/>
              <a:gd name="connsiteY2" fmla="*/ 0 h 570370"/>
              <a:gd name="connsiteX3" fmla="*/ 2301725 w 2586910"/>
              <a:gd name="connsiteY3" fmla="*/ 0 h 570370"/>
              <a:gd name="connsiteX4" fmla="*/ 2586910 w 2586910"/>
              <a:gd name="connsiteY4" fmla="*/ 285185 h 570370"/>
              <a:gd name="connsiteX5" fmla="*/ 2586909 w 2586910"/>
              <a:gd name="connsiteY5" fmla="*/ 285185 h 570370"/>
              <a:gd name="connsiteX6" fmla="*/ 2301724 w 2586910"/>
              <a:gd name="connsiteY6" fmla="*/ 570370 h 570370"/>
              <a:gd name="connsiteX7" fmla="*/ 285185 w 2586910"/>
              <a:gd name="connsiteY7" fmla="*/ 570369 h 570370"/>
              <a:gd name="connsiteX8" fmla="*/ 0 w 2586910"/>
              <a:gd name="connsiteY8" fmla="*/ 570369 h 570370"/>
              <a:gd name="connsiteX9" fmla="*/ 0 w 2586910"/>
              <a:gd name="connsiteY9" fmla="*/ 285185 h 570370"/>
              <a:gd name="connsiteX10" fmla="*/ 0 w 2586910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86910" h="570370">
                <a:moveTo>
                  <a:pt x="0" y="0"/>
                </a:moveTo>
                <a:lnTo>
                  <a:pt x="285185" y="0"/>
                </a:lnTo>
                <a:lnTo>
                  <a:pt x="719608" y="0"/>
                </a:lnTo>
                <a:lnTo>
                  <a:pt x="2301725" y="0"/>
                </a:lnTo>
                <a:cubicBezTo>
                  <a:pt x="2459228" y="0"/>
                  <a:pt x="2586910" y="127682"/>
                  <a:pt x="2586910" y="285185"/>
                </a:cubicBezTo>
                <a:lnTo>
                  <a:pt x="2586909" y="285185"/>
                </a:lnTo>
                <a:cubicBezTo>
                  <a:pt x="2586909" y="442688"/>
                  <a:pt x="2459227" y="570370"/>
                  <a:pt x="2301724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GB" b="1" dirty="0"/>
              <a:t>Check your answer</a:t>
            </a:r>
          </a:p>
        </p:txBody>
      </p:sp>
      <p:sp>
        <p:nvSpPr>
          <p:cNvPr id="30" name="Freeform: Shape 29"/>
          <p:cNvSpPr/>
          <p:nvPr/>
        </p:nvSpPr>
        <p:spPr>
          <a:xfrm>
            <a:off x="446001" y="4531747"/>
            <a:ext cx="1775907" cy="570370"/>
          </a:xfrm>
          <a:custGeom>
            <a:avLst/>
            <a:gdLst>
              <a:gd name="connsiteX0" fmla="*/ 0 w 1775907"/>
              <a:gd name="connsiteY0" fmla="*/ 0 h 570370"/>
              <a:gd name="connsiteX1" fmla="*/ 285185 w 1775907"/>
              <a:gd name="connsiteY1" fmla="*/ 0 h 570370"/>
              <a:gd name="connsiteX2" fmla="*/ 494009 w 1775907"/>
              <a:gd name="connsiteY2" fmla="*/ 0 h 570370"/>
              <a:gd name="connsiteX3" fmla="*/ 1490722 w 1775907"/>
              <a:gd name="connsiteY3" fmla="*/ 0 h 570370"/>
              <a:gd name="connsiteX4" fmla="*/ 1775907 w 1775907"/>
              <a:gd name="connsiteY4" fmla="*/ 285185 h 570370"/>
              <a:gd name="connsiteX5" fmla="*/ 1775906 w 1775907"/>
              <a:gd name="connsiteY5" fmla="*/ 285185 h 570370"/>
              <a:gd name="connsiteX6" fmla="*/ 1490721 w 1775907"/>
              <a:gd name="connsiteY6" fmla="*/ 570370 h 570370"/>
              <a:gd name="connsiteX7" fmla="*/ 285185 w 1775907"/>
              <a:gd name="connsiteY7" fmla="*/ 570369 h 570370"/>
              <a:gd name="connsiteX8" fmla="*/ 0 w 1775907"/>
              <a:gd name="connsiteY8" fmla="*/ 570369 h 570370"/>
              <a:gd name="connsiteX9" fmla="*/ 0 w 1775907"/>
              <a:gd name="connsiteY9" fmla="*/ 285185 h 570370"/>
              <a:gd name="connsiteX10" fmla="*/ 0 w 1775907"/>
              <a:gd name="connsiteY10" fmla="*/ 285184 h 570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75907" h="570370">
                <a:moveTo>
                  <a:pt x="0" y="0"/>
                </a:moveTo>
                <a:lnTo>
                  <a:pt x="285185" y="0"/>
                </a:lnTo>
                <a:lnTo>
                  <a:pt x="494009" y="0"/>
                </a:lnTo>
                <a:lnTo>
                  <a:pt x="1490722" y="0"/>
                </a:lnTo>
                <a:cubicBezTo>
                  <a:pt x="1648225" y="0"/>
                  <a:pt x="1775907" y="127682"/>
                  <a:pt x="1775907" y="285185"/>
                </a:cubicBezTo>
                <a:lnTo>
                  <a:pt x="1775906" y="285185"/>
                </a:lnTo>
                <a:cubicBezTo>
                  <a:pt x="1775906" y="442688"/>
                  <a:pt x="1648224" y="570370"/>
                  <a:pt x="1490721" y="570370"/>
                </a:cubicBezTo>
                <a:lnTo>
                  <a:pt x="285185" y="570369"/>
                </a:lnTo>
                <a:lnTo>
                  <a:pt x="0" y="570369"/>
                </a:lnTo>
                <a:lnTo>
                  <a:pt x="0" y="285185"/>
                </a:lnTo>
                <a:lnTo>
                  <a:pt x="0" y="285184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noAutofit/>
          </a:bodyPr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40 ÷ 5 = 8</a:t>
            </a:r>
          </a:p>
        </p:txBody>
      </p:sp>
    </p:spTree>
    <p:extLst>
      <p:ext uri="{BB962C8B-B14F-4D97-AF65-F5344CB8AC3E}">
        <p14:creationId xmlns:p14="http://schemas.microsoft.com/office/powerpoint/2010/main" val="157566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319</TotalTime>
  <Words>688</Words>
  <Application>Microsoft Office PowerPoint</Application>
  <PresentationFormat>On-screen Show (4:3)</PresentationFormat>
  <Paragraphs>94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Multiplication Word Problems</vt:lpstr>
      <vt:lpstr>Multiplication Word Problems</vt:lpstr>
      <vt:lpstr>Multiplication Word Problems</vt:lpstr>
      <vt:lpstr>Multiplication Word Problems</vt:lpstr>
      <vt:lpstr>Multiplication Word Problems</vt:lpstr>
      <vt:lpstr>Division Word Problems</vt:lpstr>
      <vt:lpstr>Division Word Problems</vt:lpstr>
      <vt:lpstr>Division Word Problems</vt:lpstr>
      <vt:lpstr>Division Word Problems</vt:lpstr>
      <vt:lpstr>Division Word Problems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Tony Anderson</cp:lastModifiedBy>
  <cp:revision>28</cp:revision>
  <dcterms:created xsi:type="dcterms:W3CDTF">2020-02-25T11:21:11Z</dcterms:created>
  <dcterms:modified xsi:type="dcterms:W3CDTF">2020-05-05T13:24:30Z</dcterms:modified>
</cp:coreProperties>
</file>