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Twinkl SemiBold" charset="0"/>
      <p:bold r:id="rId15"/>
    </p:embeddedFon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DED4"/>
    <a:srgbClr val="CEDF98"/>
    <a:srgbClr val="C9085B"/>
    <a:srgbClr val="88CCC1"/>
    <a:srgbClr val="86CDBF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D5541C-1F48-4244-8EF8-6FD07B8DF9AB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2B95D9-E897-496A-B856-330521438C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C48C0C-6724-4C9D-AFA2-FE7DAF0F1017}" type="datetimeFigureOut">
              <a:rPr lang="en-GB"/>
              <a:pPr>
                <a:defRPr/>
              </a:pPr>
              <a:t>01/04/2020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0021EC7-BC54-43FA-BA5E-67D3DEF286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235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934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935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652583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11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657350" y="787400"/>
            <a:ext cx="2797175" cy="520700"/>
          </a:xfrm>
          <a:solidFill>
            <a:srgbClr val="CEDF98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tx1"/>
                </a:solidFill>
              </a:rPr>
              <a:t>Australia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920875"/>
            <a:ext cx="3816350" cy="773113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Australia, the Easter bilby is an alternative to the Easter bunny.</a:t>
            </a:r>
          </a:p>
        </p:txBody>
      </p:sp>
      <p:sp>
        <p:nvSpPr>
          <p:cNvPr id="9220" name="Rectangle 8"/>
          <p:cNvSpPr>
            <a:spLocks noChangeArrowheads="1"/>
          </p:cNvSpPr>
          <p:nvPr/>
        </p:nvSpPr>
        <p:spPr bwMode="auto">
          <a:xfrm>
            <a:off x="755650" y="2898775"/>
            <a:ext cx="3816350" cy="773113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Chocolate bilbies are eaten as well as chocolate rabbits.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221" name="Rectangle 9"/>
          <p:cNvSpPr>
            <a:spLocks noChangeArrowheads="1"/>
          </p:cNvSpPr>
          <p:nvPr/>
        </p:nvSpPr>
        <p:spPr bwMode="auto">
          <a:xfrm>
            <a:off x="755650" y="3876675"/>
            <a:ext cx="3816350" cy="773113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Rabbits are considered pests in Australia.</a:t>
            </a:r>
          </a:p>
        </p:txBody>
      </p:sp>
      <p:pic>
        <p:nvPicPr>
          <p:cNvPr id="92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8" y="2430463"/>
            <a:ext cx="4510087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58800"/>
            <a:ext cx="162083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210050" y="1516063"/>
            <a:ext cx="3816350" cy="1047750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Easter Monday, boys roam around the streets and sprinkle girls with water or perfume. </a:t>
            </a:r>
          </a:p>
        </p:txBody>
      </p:sp>
      <p:sp>
        <p:nvSpPr>
          <p:cNvPr id="10243" name="Rectangle 8"/>
          <p:cNvSpPr>
            <a:spLocks noChangeArrowheads="1"/>
          </p:cNvSpPr>
          <p:nvPr/>
        </p:nvSpPr>
        <p:spPr bwMode="auto">
          <a:xfrm>
            <a:off x="4210050" y="2657475"/>
            <a:ext cx="3816350" cy="773113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Baskets of food are taken to church to be blessed.</a:t>
            </a:r>
          </a:p>
        </p:txBody>
      </p:sp>
      <p:sp>
        <p:nvSpPr>
          <p:cNvPr id="10244" name="Rectangle 9"/>
          <p:cNvSpPr>
            <a:spLocks noChangeArrowheads="1"/>
          </p:cNvSpPr>
          <p:nvPr/>
        </p:nvSpPr>
        <p:spPr bwMode="auto">
          <a:xfrm>
            <a:off x="4210050" y="3524250"/>
            <a:ext cx="3816350" cy="1049338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Easter Sunday, eggs are eaten and also a cake in the shape of a lamb to symbolise Christ.</a:t>
            </a:r>
          </a:p>
        </p:txBody>
      </p:sp>
      <p:sp>
        <p:nvSpPr>
          <p:cNvPr id="10245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praktyczny.przewodnik (@flickr.com) - granted under creative commons licence – attribution</a:t>
            </a:r>
          </a:p>
        </p:txBody>
      </p:sp>
      <p:sp>
        <p:nvSpPr>
          <p:cNvPr id="10246" name="Rectangle 10"/>
          <p:cNvSpPr>
            <a:spLocks noChangeArrowheads="1"/>
          </p:cNvSpPr>
          <p:nvPr/>
        </p:nvSpPr>
        <p:spPr bwMode="auto">
          <a:xfrm>
            <a:off x="4205288" y="4667250"/>
            <a:ext cx="3816350" cy="1325563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also have painted Easter eggs called pisanki that are handcrafted and painted with traditional symbols of fertility and spring.</a:t>
            </a:r>
          </a:p>
        </p:txBody>
      </p:sp>
      <p:pic>
        <p:nvPicPr>
          <p:cNvPr id="1024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3" y="1516063"/>
            <a:ext cx="2989262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itle 20"/>
          <p:cNvSpPr>
            <a:spLocks/>
          </p:cNvSpPr>
          <p:nvPr/>
        </p:nvSpPr>
        <p:spPr bwMode="auto">
          <a:xfrm>
            <a:off x="16573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Poland</a:t>
            </a:r>
          </a:p>
        </p:txBody>
      </p:sp>
      <p:pic>
        <p:nvPicPr>
          <p:cNvPr id="1024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49275"/>
            <a:ext cx="162083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r="806" b="19967"/>
          <a:stretch/>
        </p:blipFill>
        <p:spPr>
          <a:xfrm>
            <a:off x="438150" y="1808321"/>
            <a:ext cx="8258175" cy="4619900"/>
          </a:xfrm>
          <a:prstGeom prst="roundRect">
            <a:avLst>
              <a:gd name="adj" fmla="val 3026"/>
            </a:avLst>
          </a:prstGeom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4576763" y="1319213"/>
            <a:ext cx="3816350" cy="771525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Scotland, they have egg rolling competitions. </a:t>
            </a:r>
          </a:p>
        </p:txBody>
      </p:sp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4576763" y="2184400"/>
            <a:ext cx="3816350" cy="495300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Eggs are boiled and then painted.</a:t>
            </a:r>
          </a:p>
        </p:txBody>
      </p:sp>
      <p:sp>
        <p:nvSpPr>
          <p:cNvPr id="11269" name="Rectangle 9"/>
          <p:cNvSpPr>
            <a:spLocks noChangeArrowheads="1"/>
          </p:cNvSpPr>
          <p:nvPr/>
        </p:nvSpPr>
        <p:spPr bwMode="auto">
          <a:xfrm>
            <a:off x="4576763" y="2773363"/>
            <a:ext cx="3816350" cy="1049337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Children then roll eggs down grassy hills. Whoever’s egg rolls the farthest wins.</a:t>
            </a:r>
          </a:p>
        </p:txBody>
      </p:sp>
      <p:sp>
        <p:nvSpPr>
          <p:cNvPr id="11270" name="Rectangle 10"/>
          <p:cNvSpPr>
            <a:spLocks noChangeArrowheads="1"/>
          </p:cNvSpPr>
          <p:nvPr/>
        </p:nvSpPr>
        <p:spPr bwMode="auto">
          <a:xfrm>
            <a:off x="4572000" y="3916363"/>
            <a:ext cx="3816350" cy="1049337"/>
          </a:xfrm>
          <a:prstGeom prst="rect">
            <a:avLst/>
          </a:prstGeom>
          <a:solidFill>
            <a:srgbClr val="88CCC1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rolling of the egg symbolises the rolling away of the stone from Jesus’ tomb.</a:t>
            </a:r>
          </a:p>
        </p:txBody>
      </p:sp>
      <p:sp>
        <p:nvSpPr>
          <p:cNvPr id="11271" name="Title 20"/>
          <p:cNvSpPr>
            <a:spLocks/>
          </p:cNvSpPr>
          <p:nvPr/>
        </p:nvSpPr>
        <p:spPr bwMode="auto">
          <a:xfrm>
            <a:off x="16573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Scotland</a:t>
            </a:r>
          </a:p>
        </p:txBody>
      </p:sp>
      <p:pic>
        <p:nvPicPr>
          <p:cNvPr id="1127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49275"/>
            <a:ext cx="174148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mr.bologna (@flickr.com) - granted under creative commons licence – attribution</a:t>
            </a:r>
          </a:p>
        </p:txBody>
      </p:sp>
      <p:sp>
        <p:nvSpPr>
          <p:cNvPr id="12291" name="Title 20"/>
          <p:cNvSpPr>
            <a:spLocks/>
          </p:cNvSpPr>
          <p:nvPr/>
        </p:nvSpPr>
        <p:spPr bwMode="auto">
          <a:xfrm>
            <a:off x="1971675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Bermuda</a:t>
            </a:r>
          </a:p>
        </p:txBody>
      </p:sp>
      <p:sp>
        <p:nvSpPr>
          <p:cNvPr id="12292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2293" name="Picture 6" descr="Image result for bermuda fl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4"/>
          <a:stretch>
            <a:fillRect/>
          </a:stretch>
        </p:blipFill>
        <p:spPr bwMode="auto">
          <a:xfrm>
            <a:off x="179388" y="550863"/>
            <a:ext cx="1973262" cy="10477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5" y="1187450"/>
            <a:ext cx="327342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14"/>
          <p:cNvSpPr>
            <a:spLocks noChangeArrowheads="1"/>
          </p:cNvSpPr>
          <p:nvPr/>
        </p:nvSpPr>
        <p:spPr bwMode="auto">
          <a:xfrm>
            <a:off x="2259013" y="1706563"/>
            <a:ext cx="3816350" cy="771525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Bermuda, people fly kites to symbolise the rising of Christ.</a:t>
            </a:r>
          </a:p>
        </p:txBody>
      </p:sp>
      <p:pic>
        <p:nvPicPr>
          <p:cNvPr id="1229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68600"/>
            <a:ext cx="5210175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waitscm (@flickr.com) - granted under creative commons licence – attribution</a:t>
            </a:r>
          </a:p>
        </p:txBody>
      </p:sp>
      <p:sp>
        <p:nvSpPr>
          <p:cNvPr id="13315" name="Title 20"/>
          <p:cNvSpPr>
            <a:spLocks/>
          </p:cNvSpPr>
          <p:nvPr/>
        </p:nvSpPr>
        <p:spPr bwMode="auto">
          <a:xfrm>
            <a:off x="1590675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Germany</a:t>
            </a:r>
          </a:p>
        </p:txBody>
      </p:sp>
      <p:sp>
        <p:nvSpPr>
          <p:cNvPr id="13316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331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49275"/>
            <a:ext cx="169386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http://farm6.staticflickr.com/5268/5895188314_8523ac637c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1812925"/>
            <a:ext cx="641667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14"/>
          <p:cNvSpPr>
            <a:spLocks noChangeArrowheads="1"/>
          </p:cNvSpPr>
          <p:nvPr/>
        </p:nvSpPr>
        <p:spPr bwMode="auto">
          <a:xfrm>
            <a:off x="755650" y="3286125"/>
            <a:ext cx="2406650" cy="10477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Germany, they have Easter egg trees called ostereierbaum.</a:t>
            </a:r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755650" y="4540250"/>
            <a:ext cx="2406650" cy="10477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Decorated eggs are hung from the branches of the tree.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waitscm (@flickr.com) - granted under creative commons licence – attribution</a:t>
            </a:r>
          </a:p>
        </p:txBody>
      </p:sp>
      <p:sp>
        <p:nvSpPr>
          <p:cNvPr id="14339" name="Title 20"/>
          <p:cNvSpPr>
            <a:spLocks/>
          </p:cNvSpPr>
          <p:nvPr/>
        </p:nvSpPr>
        <p:spPr bwMode="auto">
          <a:xfrm>
            <a:off x="13906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Spain</a:t>
            </a:r>
          </a:p>
        </p:txBody>
      </p:sp>
      <p:sp>
        <p:nvSpPr>
          <p:cNvPr id="14340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4341" name="Rectangle 14"/>
          <p:cNvSpPr>
            <a:spLocks noChangeArrowheads="1"/>
          </p:cNvSpPr>
          <p:nvPr/>
        </p:nvSpPr>
        <p:spPr bwMode="auto">
          <a:xfrm>
            <a:off x="755650" y="1874838"/>
            <a:ext cx="3721100" cy="1325562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Children bring palm leaves to church on Palm Sunday. </a:t>
            </a:r>
            <a:r>
              <a:rPr lang="en-GB" altLang="en-US"/>
              <a:t>People decorate their branches </a:t>
            </a:r>
            <a:br>
              <a:rPr lang="en-GB" altLang="en-US"/>
            </a:br>
            <a:r>
              <a:rPr lang="en-GB" altLang="en-US"/>
              <a:t>with flowers. 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434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549275"/>
            <a:ext cx="169386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10"/>
          <p:cNvSpPr>
            <a:spLocks noChangeArrowheads="1"/>
          </p:cNvSpPr>
          <p:nvPr/>
        </p:nvSpPr>
        <p:spPr bwMode="auto">
          <a:xfrm>
            <a:off x="755650" y="3278188"/>
            <a:ext cx="3721100" cy="1325562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Ash Wednesday, a cross of ash is put onto people’s foreheads to say sorry to God for the bad things they have done.</a:t>
            </a:r>
          </a:p>
        </p:txBody>
      </p:sp>
      <p:sp>
        <p:nvSpPr>
          <p:cNvPr id="14344" name="Rectangle 11"/>
          <p:cNvSpPr>
            <a:spLocks noChangeArrowheads="1"/>
          </p:cNvSpPr>
          <p:nvPr/>
        </p:nvSpPr>
        <p:spPr bwMode="auto">
          <a:xfrm>
            <a:off x="755650" y="4691063"/>
            <a:ext cx="3721100" cy="1325562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In some places, on Maundy Thursday, men dress as skeletons to perform a dance of death to symbolise Jesus’ death.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4345" name="Rectangle 13"/>
          <p:cNvSpPr>
            <a:spLocks noChangeArrowheads="1"/>
          </p:cNvSpPr>
          <p:nvPr/>
        </p:nvSpPr>
        <p:spPr bwMode="auto">
          <a:xfrm>
            <a:off x="4667250" y="766763"/>
            <a:ext cx="3721100" cy="771525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In Spain, boys and girls bang drums during church processions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4346" name="Rectangle 15"/>
          <p:cNvSpPr>
            <a:spLocks noChangeArrowheads="1"/>
          </p:cNvSpPr>
          <p:nvPr/>
        </p:nvSpPr>
        <p:spPr bwMode="auto">
          <a:xfrm>
            <a:off x="4667250" y="1597025"/>
            <a:ext cx="3721100" cy="187960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Spain also has parades with pasos or thrones illustrating the Easter story and marching bands. The parades are followed by cloaked people seeking forgiveness </a:t>
            </a:r>
            <a:br>
              <a:rPr lang="en-GB" altLang="en-US"/>
            </a:br>
            <a:r>
              <a:rPr lang="en-GB" altLang="en-US"/>
              <a:t>from God.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4347" name="Picture 2" descr="http://farm8.staticflickr.com/7091/6925795940_42e0edce49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3546475"/>
            <a:ext cx="3721100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5"/>
          <a:stretch>
            <a:fillRect/>
          </a:stretch>
        </p:blipFill>
        <p:spPr bwMode="auto">
          <a:xfrm>
            <a:off x="2046288" y="2876550"/>
            <a:ext cx="4860925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creativedc (@flickr.com) - granted under creative commons licence – attribution</a:t>
            </a:r>
          </a:p>
        </p:txBody>
      </p:sp>
      <p:sp>
        <p:nvSpPr>
          <p:cNvPr id="15364" name="Title 20"/>
          <p:cNvSpPr>
            <a:spLocks/>
          </p:cNvSpPr>
          <p:nvPr/>
        </p:nvSpPr>
        <p:spPr bwMode="auto">
          <a:xfrm>
            <a:off x="13906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USA</a:t>
            </a:r>
          </a:p>
        </p:txBody>
      </p:sp>
      <p:sp>
        <p:nvSpPr>
          <p:cNvPr id="15365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6" name="Rectangle 14"/>
          <p:cNvSpPr>
            <a:spLocks noChangeArrowheads="1"/>
          </p:cNvSpPr>
          <p:nvPr/>
        </p:nvSpPr>
        <p:spPr bwMode="auto">
          <a:xfrm>
            <a:off x="755650" y="1741488"/>
            <a:ext cx="3721100" cy="10477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the White House in Washington DC, USA, there is an Easter egg rolling event held every year.</a:t>
            </a:r>
          </a:p>
        </p:txBody>
      </p:sp>
      <p:sp>
        <p:nvSpPr>
          <p:cNvPr id="15367" name="Rectangle 10"/>
          <p:cNvSpPr>
            <a:spLocks noChangeArrowheads="1"/>
          </p:cNvSpPr>
          <p:nvPr/>
        </p:nvSpPr>
        <p:spPr bwMode="auto">
          <a:xfrm>
            <a:off x="4667250" y="1741488"/>
            <a:ext cx="3721100" cy="10477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Children push decorated eggs through the grass with long handled spoons.</a:t>
            </a:r>
          </a:p>
        </p:txBody>
      </p:sp>
      <p:sp>
        <p:nvSpPr>
          <p:cNvPr id="15368" name="Rectangle 11"/>
          <p:cNvSpPr>
            <a:spLocks noChangeArrowheads="1"/>
          </p:cNvSpPr>
          <p:nvPr/>
        </p:nvSpPr>
        <p:spPr bwMode="auto">
          <a:xfrm>
            <a:off x="1120775" y="5597525"/>
            <a:ext cx="6902450" cy="49530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recent years celebrities have turned up to entertain the rollers!</a:t>
            </a:r>
          </a:p>
        </p:txBody>
      </p:sp>
      <p:pic>
        <p:nvPicPr>
          <p:cNvPr id="1536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49275"/>
            <a:ext cx="1608137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6.staticflickr.com/5090/5307027063_1b3be858ef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476500"/>
            <a:ext cx="5421313" cy="361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Averain (@flickr.com) - granted under creative commons licence – attribution</a:t>
            </a:r>
          </a:p>
        </p:txBody>
      </p:sp>
      <p:sp>
        <p:nvSpPr>
          <p:cNvPr id="16388" name="Title 20"/>
          <p:cNvSpPr>
            <a:spLocks/>
          </p:cNvSpPr>
          <p:nvPr/>
        </p:nvSpPr>
        <p:spPr bwMode="auto">
          <a:xfrm>
            <a:off x="13906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Italy</a:t>
            </a:r>
          </a:p>
        </p:txBody>
      </p:sp>
      <p:sp>
        <p:nvSpPr>
          <p:cNvPr id="16389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90" name="Rectangle 14"/>
          <p:cNvSpPr>
            <a:spLocks noChangeArrowheads="1"/>
          </p:cNvSpPr>
          <p:nvPr/>
        </p:nvSpPr>
        <p:spPr bwMode="auto">
          <a:xfrm>
            <a:off x="4667250" y="765175"/>
            <a:ext cx="3721100" cy="1325563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Rome, Italy, the Pope washes the feet of a dozen men at a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re-enactment of the Last Supper on Maundy Thursday.</a:t>
            </a: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4667250" y="2246313"/>
            <a:ext cx="3721100" cy="1601787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Good Friday, many people gather at Saint Peter’s Basilica to listen to the Pope’s mass at 5pm. The Pope has a candle-lit walk to remember Christ.</a:t>
            </a:r>
          </a:p>
        </p:txBody>
      </p:sp>
      <p:pic>
        <p:nvPicPr>
          <p:cNvPr id="1639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25463"/>
            <a:ext cx="1608137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Julio.garciah (@flickr.com) - granted under creative commons licence – attribution</a:t>
            </a:r>
          </a:p>
        </p:txBody>
      </p:sp>
      <p:sp>
        <p:nvSpPr>
          <p:cNvPr id="17411" name="Title 20"/>
          <p:cNvSpPr>
            <a:spLocks/>
          </p:cNvSpPr>
          <p:nvPr/>
        </p:nvSpPr>
        <p:spPr bwMode="auto">
          <a:xfrm>
            <a:off x="1390650" y="787400"/>
            <a:ext cx="2797175" cy="520700"/>
          </a:xfrm>
          <a:prstGeom prst="roundRect">
            <a:avLst>
              <a:gd name="adj" fmla="val 9639"/>
            </a:avLst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Greece</a:t>
            </a:r>
          </a:p>
        </p:txBody>
      </p:sp>
      <p:sp>
        <p:nvSpPr>
          <p:cNvPr id="17412" name="AutoShape 2" descr="Image result for bermuda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7413" name="Rectangle 14"/>
          <p:cNvSpPr>
            <a:spLocks noChangeArrowheads="1"/>
          </p:cNvSpPr>
          <p:nvPr/>
        </p:nvSpPr>
        <p:spPr bwMode="auto">
          <a:xfrm>
            <a:off x="4305300" y="1570038"/>
            <a:ext cx="3816350" cy="49530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Easter festival begins before Easter.</a:t>
            </a:r>
          </a:p>
        </p:txBody>
      </p:sp>
      <p:sp>
        <p:nvSpPr>
          <p:cNvPr id="17414" name="Rectangle 10"/>
          <p:cNvSpPr>
            <a:spLocks noChangeArrowheads="1"/>
          </p:cNvSpPr>
          <p:nvPr/>
        </p:nvSpPr>
        <p:spPr bwMode="auto">
          <a:xfrm>
            <a:off x="4305300" y="2135188"/>
            <a:ext cx="3816350" cy="13271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Maundy Thursday, Easter bread is baked and eggs are dyed red symbolising the blood of Christ.</a:t>
            </a:r>
          </a:p>
        </p:txBody>
      </p:sp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4305300" y="3532188"/>
            <a:ext cx="3816350" cy="13271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Holy Saturday, people attend midnight mass where they all bring a candle to light from the churches' Holy Flame.</a:t>
            </a:r>
          </a:p>
        </p:txBody>
      </p:sp>
      <p:sp>
        <p:nvSpPr>
          <p:cNvPr id="17416" name="Rectangle 9"/>
          <p:cNvSpPr>
            <a:spLocks noChangeArrowheads="1"/>
          </p:cNvSpPr>
          <p:nvPr/>
        </p:nvSpPr>
        <p:spPr bwMode="auto">
          <a:xfrm>
            <a:off x="4305300" y="4930775"/>
            <a:ext cx="3816350" cy="1047750"/>
          </a:xfrm>
          <a:prstGeom prst="rect">
            <a:avLst/>
          </a:prstGeom>
          <a:solidFill>
            <a:srgbClr val="B5DE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Easter Sunday is spent with friends and family for a meal of roast lamb.</a:t>
            </a:r>
          </a:p>
        </p:txBody>
      </p:sp>
      <p:pic>
        <p:nvPicPr>
          <p:cNvPr id="17417" name="Picture 4" descr="http://farm3.staticflickr.com/2801/4493669247_38fde35d85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4" b="5156"/>
          <a:stretch>
            <a:fillRect/>
          </a:stretch>
        </p:blipFill>
        <p:spPr bwMode="auto">
          <a:xfrm>
            <a:off x="1057275" y="1854200"/>
            <a:ext cx="3095625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525463"/>
            <a:ext cx="16097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1399</TotalTime>
  <Words>553</Words>
  <Application>Microsoft Office PowerPoint</Application>
  <PresentationFormat>On-screen Show (4:3)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Twinkl SemiBold</vt:lpstr>
      <vt:lpstr>Arial</vt:lpstr>
      <vt:lpstr>Tuffy</vt:lpstr>
      <vt:lpstr>Sassoon Infant Rg</vt:lpstr>
      <vt:lpstr>Twinkl</vt:lpstr>
      <vt:lpstr>Calibri</vt:lpstr>
      <vt:lpstr>Office Theme</vt:lpstr>
      <vt:lpstr>PowerPoint Presentation</vt:lpstr>
      <vt:lpstr>Australia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Hall</cp:lastModifiedBy>
  <cp:revision>141</cp:revision>
  <dcterms:created xsi:type="dcterms:W3CDTF">2014-10-01T16:09:27Z</dcterms:created>
  <dcterms:modified xsi:type="dcterms:W3CDTF">2020-04-01T07:19:44Z</dcterms:modified>
</cp:coreProperties>
</file>