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9" r:id="rId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56" d="100"/>
          <a:sy n="56" d="100"/>
        </p:scale>
        <p:origin x="72" y="60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slide" Target="slides/slide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E3F62B58-FD77-4552-92FE-51C3069284AE}" type="datetimeFigureOut">
              <a:rPr lang="en-GB" smtClean="0"/>
              <a:t>23/04/2020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52E60B3-CA8D-40B7-A850-3AE05BD4EBBB}" type="slidenum">
              <a:rPr lang="en-GB" smtClean="0"/>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E3F62B58-FD77-4552-92FE-51C3069284AE}" type="datetimeFigureOut">
              <a:rPr lang="en-GB" smtClean="0"/>
              <a:t>23/04/2020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52E60B3-CA8D-40B7-A850-3AE05BD4EBBB}" type="slidenum">
              <a:rPr lang="en-GB" smtClean="0"/>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3F62B58-FD77-4552-92FE-51C3069284AE}" type="datetimeFigureOut">
              <a:rPr lang="en-GB" smtClean="0"/>
              <a:t>23/04/2020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52E60B3-CA8D-40B7-A850-3AE05BD4EBBB}" type="slidenum">
              <a:rPr lang="en-GB" smtClean="0"/>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E3F62B58-FD77-4552-92FE-51C3069284AE}" type="datetimeFigureOut">
              <a:rPr lang="en-GB" smtClean="0"/>
              <a:t>23/04/2020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52E60B3-CA8D-40B7-A850-3AE05BD4EBBB}" type="slidenum">
              <a:rPr lang="en-GB" smtClean="0"/>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E3F62B58-FD77-4552-92FE-51C3069284AE}" type="datetimeFigureOut">
              <a:rPr lang="en-GB" smtClean="0"/>
              <a:t>23/04/2020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52E60B3-CA8D-40B7-A850-3AE05BD4EBBB}" type="slidenum">
              <a:rPr lang="en-GB" smtClean="0"/>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E3F62B58-FD77-4552-92FE-51C3069284AE}" type="datetimeFigureOut">
              <a:rPr lang="en-GB" smtClean="0"/>
              <a:t>23/04/2020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52E60B3-CA8D-40B7-A850-3AE05BD4EBBB}"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3F62B58-FD77-4552-92FE-51C3069284AE}" type="datetimeFigureOut">
              <a:rPr lang="en-GB" smtClean="0"/>
              <a:t>23/04/2020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52E60B3-CA8D-40B7-A850-3AE05BD4EBBB}"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3F62B58-FD77-4552-92FE-51C3069284AE}" type="datetimeFigureOut">
              <a:rPr lang="en-GB" smtClean="0"/>
              <a:t>23/04/2020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52E60B3-CA8D-40B7-A850-3AE05BD4EBBB}" type="slidenum">
              <a:rPr lang="en-GB" smtClean="0"/>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3F62B58-FD77-4552-92FE-51C3069284AE}" type="datetimeFigureOut">
              <a:rPr lang="en-GB" smtClean="0"/>
              <a:t>23/04/2020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52E60B3-CA8D-40B7-A850-3AE05BD4EBBB}" type="slidenum">
              <a:rPr lang="en-GB" smtClean="0"/>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E3F62B58-FD77-4552-92FE-51C3069284AE}" type="datetimeFigureOut">
              <a:rPr lang="en-GB" smtClean="0"/>
              <a:t>23/04/2020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52E60B3-CA8D-40B7-A850-3AE05BD4EBBB}"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E3F62B58-FD77-4552-92FE-51C3069284AE}" type="datetimeFigureOut">
              <a:rPr lang="en-GB" smtClean="0"/>
              <a:t>23/04/2020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52E60B3-CA8D-40B7-A850-3AE05BD4EBBB}" type="slidenum">
              <a:rPr lang="en-GB" smtClean="0"/>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3F62B58-FD77-4552-92FE-51C3069284AE}" type="datetimeFigureOut">
              <a:rPr lang="en-GB" smtClean="0"/>
              <a:t>23/04/2020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52E60B3-CA8D-40B7-A850-3AE05BD4EBBB}" type="slidenum">
              <a:rPr lang="en-GB" smtClean="0"/>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www.captiveanimals.org/zoos/zse1.htm"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9552" y="476672"/>
            <a:ext cx="7772400" cy="1470025"/>
          </a:xfrm>
        </p:spPr>
        <p:txBody>
          <a:bodyPr/>
          <a:lstStyle/>
          <a:p>
            <a:r>
              <a:rPr lang="en-GB" dirty="0"/>
              <a:t>Anthony Browne - Zoo</a:t>
            </a:r>
          </a:p>
        </p:txBody>
      </p:sp>
      <p:sp>
        <p:nvSpPr>
          <p:cNvPr id="3" name="Subtitle 2"/>
          <p:cNvSpPr>
            <a:spLocks noGrp="1"/>
          </p:cNvSpPr>
          <p:nvPr>
            <p:ph type="subTitle" idx="1"/>
          </p:nvPr>
        </p:nvSpPr>
        <p:spPr>
          <a:xfrm>
            <a:off x="683568" y="1844824"/>
            <a:ext cx="7848872" cy="3960440"/>
          </a:xfrm>
        </p:spPr>
        <p:txBody>
          <a:bodyPr>
            <a:normAutofit lnSpcReduction="10000"/>
          </a:bodyPr>
          <a:lstStyle/>
          <a:p>
            <a:r>
              <a:rPr lang="en-GB" dirty="0"/>
              <a:t>Now, let’s look at the other side of the argument! </a:t>
            </a:r>
          </a:p>
          <a:p>
            <a:r>
              <a:rPr lang="en-GB" dirty="0"/>
              <a:t>This text has arguments that are against zoos.</a:t>
            </a:r>
          </a:p>
          <a:p>
            <a:endParaRPr lang="en-GB" dirty="0"/>
          </a:p>
          <a:p>
            <a:r>
              <a:rPr lang="en-GB" dirty="0"/>
              <a:t>Read through the text and note down any words that you are unsure of. Use a dictionary/online dictionary to find the meaning of the words.</a:t>
            </a:r>
          </a:p>
          <a:p>
            <a:endParaRPr lang="en-GB" dirty="0"/>
          </a:p>
          <a:p>
            <a:endParaRPr lang="en-GB" dirty="0"/>
          </a:p>
        </p:txBody>
      </p:sp>
      <p:sp>
        <p:nvSpPr>
          <p:cNvPr id="4" name="TextBox 3"/>
          <p:cNvSpPr txBox="1"/>
          <p:nvPr/>
        </p:nvSpPr>
        <p:spPr>
          <a:xfrm>
            <a:off x="5796136" y="260648"/>
            <a:ext cx="3024336" cy="369332"/>
          </a:xfrm>
          <a:prstGeom prst="rect">
            <a:avLst/>
          </a:prstGeom>
          <a:noFill/>
        </p:spPr>
        <p:txBody>
          <a:bodyPr wrap="square" rtlCol="0">
            <a:spAutoFit/>
          </a:bodyPr>
          <a:lstStyle/>
          <a:p>
            <a:pPr algn="r"/>
            <a:r>
              <a:rPr lang="en-GB" dirty="0"/>
              <a:t>Wednesday 6</a:t>
            </a:r>
            <a:r>
              <a:rPr lang="en-GB" baseline="30000" dirty="0"/>
              <a:t>th</a:t>
            </a:r>
            <a:r>
              <a:rPr lang="en-GB" dirty="0"/>
              <a:t> May 2020</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Content Placeholder 10">
            <a:extLst>
              <a:ext uri="{FF2B5EF4-FFF2-40B4-BE49-F238E27FC236}">
                <a16:creationId xmlns:a16="http://schemas.microsoft.com/office/drawing/2014/main" id="{9190795E-8FEB-42CE-977D-B56DBCB2D80E}"/>
              </a:ext>
            </a:extLst>
          </p:cNvPr>
          <p:cNvSpPr>
            <a:spLocks noGrp="1"/>
          </p:cNvSpPr>
          <p:nvPr>
            <p:ph idx="1"/>
          </p:nvPr>
        </p:nvSpPr>
        <p:spPr>
          <a:xfrm>
            <a:off x="457200" y="332656"/>
            <a:ext cx="8229600" cy="5793507"/>
          </a:xfrm>
        </p:spPr>
        <p:txBody>
          <a:bodyPr>
            <a:normAutofit fontScale="55000" lnSpcReduction="20000"/>
          </a:bodyPr>
          <a:lstStyle/>
          <a:p>
            <a:pPr marL="0" indent="0" algn="ctr">
              <a:buNone/>
            </a:pPr>
            <a:r>
              <a:rPr lang="en-GB" b="1" u="sng" dirty="0"/>
              <a:t>Arguing the case against zoos</a:t>
            </a:r>
          </a:p>
          <a:p>
            <a:pPr marL="0" indent="0">
              <a:buNone/>
            </a:pPr>
            <a:r>
              <a:rPr lang="en-GB" dirty="0"/>
              <a:t>Adapted from - </a:t>
            </a:r>
            <a:r>
              <a:rPr lang="en-GB" dirty="0">
                <a:hlinkClick r:id="rId2"/>
              </a:rPr>
              <a:t>http://www.captiveanimals.org/zoos/zse1.htm</a:t>
            </a:r>
            <a:endParaRPr lang="en-GB" dirty="0"/>
          </a:p>
          <a:p>
            <a:pPr marL="0" indent="0">
              <a:buNone/>
            </a:pPr>
            <a:endParaRPr lang="en-GB" dirty="0"/>
          </a:p>
          <a:p>
            <a:pPr marL="0" indent="0">
              <a:buNone/>
            </a:pPr>
            <a:r>
              <a:rPr lang="en-GB" dirty="0"/>
              <a:t>The term 'zoo' was not used until the early 1800s when the Zoological Society of London was founded. At the end of World War II, the UK had only fourteen zoos, but the late fifties and early sixties saw the number of zoos rise, reaching about 250 by the 1980s. Today zoos are a relic of a bygone age - a Victorian concept which, as our knowledge of the animal kingdom grows, becomes even less palatable.</a:t>
            </a:r>
          </a:p>
          <a:p>
            <a:pPr marL="0" indent="0">
              <a:buNone/>
            </a:pPr>
            <a:r>
              <a:rPr lang="en-GB" dirty="0"/>
              <a:t>To most people, it is self evident that keeping a rhinoceros in a small concrete enclosure in central London is hardly appropriate. So zoos claim they are on a greater mission: for conservation, education, research, and entertainment. Zoos now favour terms like Wildlife Park or even 'sanctuary'.</a:t>
            </a:r>
          </a:p>
          <a:p>
            <a:pPr marL="0" indent="0">
              <a:buNone/>
            </a:pPr>
            <a:r>
              <a:rPr lang="en-GB" dirty="0"/>
              <a:t>In a survey, undertaken by the World Society for the Protection of Animals, 80% of those questioned were concerned about the welfare of animals in zoos, three quarters believed that the alternative for many species was extinction. Over half said they would not visit a zoo if they knew that it had little impact on conservation. Yet zoos haven't really changed from the menageries of old.</a:t>
            </a:r>
          </a:p>
          <a:p>
            <a:pPr marL="0" indent="0">
              <a:buNone/>
            </a:pPr>
            <a:r>
              <a:rPr lang="en-GB" dirty="0"/>
              <a:t>The Captive Animals' Protection Society is totally opposed to the incarceration of animals for entertainment and believes that zoos do not educate, but misinform, and further, divert funds from positive conservation. Animals remain threatened or are even driven to extinction, whilst precious resources are drained away on expensive, high profile breeding projects with no serious hope of success.</a:t>
            </a:r>
          </a:p>
          <a:p>
            <a:pPr marL="0" indent="0">
              <a:buNone/>
            </a:pPr>
            <a:endParaRPr lang="en-GB" dirty="0"/>
          </a:p>
          <a:p>
            <a:pPr marL="0" indent="0">
              <a:buNone/>
            </a:pPr>
            <a:endParaRPr lang="en-GB" dirty="0"/>
          </a:p>
          <a:p>
            <a:pPr marL="0" indent="0">
              <a:buNone/>
            </a:pPr>
            <a:endParaRPr lang="en-GB" dirty="0"/>
          </a:p>
          <a:p>
            <a:pPr marL="0" indent="0">
              <a:buNone/>
            </a:pPr>
            <a:endParaRPr lang="en-GB" dirty="0"/>
          </a:p>
        </p:txBody>
      </p:sp>
    </p:spTree>
    <p:extLst>
      <p:ext uri="{BB962C8B-B14F-4D97-AF65-F5344CB8AC3E}">
        <p14:creationId xmlns:p14="http://schemas.microsoft.com/office/powerpoint/2010/main" val="12529532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FB588CDE-2656-4AA9-B298-53AECC8069F8}"/>
              </a:ext>
            </a:extLst>
          </p:cNvPr>
          <p:cNvSpPr>
            <a:spLocks noGrp="1"/>
          </p:cNvSpPr>
          <p:nvPr>
            <p:ph idx="1"/>
          </p:nvPr>
        </p:nvSpPr>
        <p:spPr>
          <a:xfrm>
            <a:off x="457200" y="404664"/>
            <a:ext cx="8229600" cy="5721499"/>
          </a:xfrm>
        </p:spPr>
        <p:txBody>
          <a:bodyPr>
            <a:normAutofit fontScale="55000" lnSpcReduction="20000"/>
          </a:bodyPr>
          <a:lstStyle/>
          <a:p>
            <a:pPr marL="0" indent="0">
              <a:buNone/>
            </a:pPr>
            <a:r>
              <a:rPr lang="en-GB" dirty="0"/>
              <a:t>THE CON IN CONSERVATION?</a:t>
            </a:r>
          </a:p>
          <a:p>
            <a:pPr marL="0" indent="0">
              <a:buNone/>
            </a:pPr>
            <a:r>
              <a:rPr lang="en-GB" dirty="0"/>
              <a:t>In the region of 6,000 species are either threatened or endangered, yet only a handful are in captive breeding programmes and only around twenty have actually been returned to the wild with any degree of success. Out of an estimated 10,000 zoos worldwide, less than 500 register their animals on an international species database. Of these, it is estimated that only between five and ten per cent of space is devoted to endangered species.</a:t>
            </a:r>
          </a:p>
          <a:p>
            <a:pPr marL="0" indent="0">
              <a:buNone/>
            </a:pPr>
            <a:r>
              <a:rPr lang="en-GB" dirty="0"/>
              <a:t>Most animals in zoos, for example the African lions, elephants, and giraffes, are not threatened they are simply exhibits. Take a look at the way they keep those precious, rare species whose very future they claim to hold in their hands: At Southport Zoo, for example, a pair of highly endangered snow leopards live alongside a big dipper with cars hurtling past every few minutes.</a:t>
            </a:r>
          </a:p>
          <a:p>
            <a:pPr marL="0" indent="0">
              <a:buNone/>
            </a:pPr>
            <a:r>
              <a:rPr lang="en-GB" dirty="0"/>
              <a:t>Even if zoos were working as hard for conservation as their publicity material would have you believe, the very nature of most would doom their efforts to failure. Captive breeding projects need to be as close as possible to the ultimate release site, certainly in terms of climate, habitat and fauna. The animals need space appropriate to their needs. </a:t>
            </a:r>
          </a:p>
          <a:p>
            <a:pPr marL="0" indent="0">
              <a:buNone/>
            </a:pPr>
            <a:r>
              <a:rPr lang="en-GB" dirty="0"/>
              <a:t>Unfortunately, zoos and safari parks consistently fail to achieve any of the criteria necessary to succeed at their self-appointed task of maintaining viable groups of animals, ready to repopulate the wild. Instead they keep solitary, or unnaturally small groups of misplaced animals in substandard artificial habitats, permanently on show, thousands of miles from where the animals belong.</a:t>
            </a:r>
          </a:p>
          <a:p>
            <a:pPr marL="0" indent="0">
              <a:buNone/>
            </a:pPr>
            <a:endParaRPr lang="en-GB" dirty="0"/>
          </a:p>
        </p:txBody>
      </p:sp>
    </p:spTree>
    <p:extLst>
      <p:ext uri="{BB962C8B-B14F-4D97-AF65-F5344CB8AC3E}">
        <p14:creationId xmlns:p14="http://schemas.microsoft.com/office/powerpoint/2010/main" val="4459134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79</TotalTime>
  <Words>647</Words>
  <Application>Microsoft Office PowerPoint</Application>
  <PresentationFormat>On-screen Show (4:3)</PresentationFormat>
  <Paragraphs>20</Paragraphs>
  <Slides>3</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3</vt:i4>
      </vt:variant>
    </vt:vector>
  </HeadingPairs>
  <TitlesOfParts>
    <vt:vector size="6" baseType="lpstr">
      <vt:lpstr>Arial</vt:lpstr>
      <vt:lpstr>Calibri</vt:lpstr>
      <vt:lpstr>Office Theme</vt:lpstr>
      <vt:lpstr>Anthony Browne - Zoo</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Anthony Browne - Zoo</dc:title>
  <dc:creator>Sarah</dc:creator>
  <cp:lastModifiedBy>Sarah</cp:lastModifiedBy>
  <cp:revision>15</cp:revision>
  <dcterms:created xsi:type="dcterms:W3CDTF">2020-04-19T16:28:24Z</dcterms:created>
  <dcterms:modified xsi:type="dcterms:W3CDTF">2020-04-23T14:10:37Z</dcterms:modified>
</cp:coreProperties>
</file>